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7"/>
  </p:notesMasterIdLst>
  <p:handoutMasterIdLst>
    <p:handoutMasterId r:id="rId18"/>
  </p:handoutMasterIdLst>
  <p:sldIdLst>
    <p:sldId id="257" r:id="rId2"/>
    <p:sldId id="580" r:id="rId3"/>
    <p:sldId id="581" r:id="rId4"/>
    <p:sldId id="409" r:id="rId5"/>
    <p:sldId id="648" r:id="rId6"/>
    <p:sldId id="649" r:id="rId7"/>
    <p:sldId id="650" r:id="rId8"/>
    <p:sldId id="651" r:id="rId9"/>
    <p:sldId id="652" r:id="rId10"/>
    <p:sldId id="653" r:id="rId11"/>
    <p:sldId id="654" r:id="rId12"/>
    <p:sldId id="655" r:id="rId13"/>
    <p:sldId id="656" r:id="rId14"/>
    <p:sldId id="657" r:id="rId15"/>
    <p:sldId id="658" r:id="rId16"/>
  </p:sldIdLst>
  <p:sldSz cx="9144000" cy="6858000" type="screen4x3"/>
  <p:notesSz cx="7315200" cy="9601200"/>
  <p:custDataLst>
    <p:tags r:id="rId19"/>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96">
          <p15:clr>
            <a:srgbClr val="A4A3A4"/>
          </p15:clr>
        </p15:guide>
        <p15:guide id="2" orient="horz" pos="672">
          <p15:clr>
            <a:srgbClr val="A4A3A4"/>
          </p15:clr>
        </p15:guide>
        <p15:guide id="3" orient="horz" pos="3552">
          <p15:clr>
            <a:srgbClr val="A4A3A4"/>
          </p15:clr>
        </p15:guide>
        <p15:guide id="4" pos="960">
          <p15:clr>
            <a:srgbClr val="A4A3A4"/>
          </p15:clr>
        </p15:guide>
        <p15:guide id="5" pos="5664">
          <p15:clr>
            <a:srgbClr val="A4A3A4"/>
          </p15:clr>
        </p15:guide>
        <p15:guide id="6" pos="2784">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70C0"/>
    <a:srgbClr val="55C3CF"/>
    <a:srgbClr val="70AD47"/>
    <a:srgbClr val="CFD9EA"/>
    <a:srgbClr val="53CCC5"/>
    <a:srgbClr val="5B9B71"/>
    <a:srgbClr val="E9EBF5"/>
    <a:srgbClr val="CFD5EA"/>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3673" autoAdjust="0"/>
  </p:normalViewPr>
  <p:slideViewPr>
    <p:cSldViewPr>
      <p:cViewPr varScale="1">
        <p:scale>
          <a:sx n="113" d="100"/>
          <a:sy n="113" d="100"/>
        </p:scale>
        <p:origin x="1728" y="114"/>
      </p:cViewPr>
      <p:guideLst>
        <p:guide orient="horz" pos="2196"/>
        <p:guide orient="horz" pos="672"/>
        <p:guide orient="horz" pos="3552"/>
        <p:guide pos="960"/>
        <p:guide pos="5664"/>
        <p:guide pos="27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388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3138" name="Rectangle 2"/>
          <p:cNvSpPr>
            <a:spLocks noGrp="1" noChangeArrowheads="1"/>
          </p:cNvSpPr>
          <p:nvPr>
            <p:ph type="hdr" sz="quarter"/>
          </p:nvPr>
        </p:nvSpPr>
        <p:spPr bwMode="auto">
          <a:xfrm>
            <a:off x="1" y="0"/>
            <a:ext cx="3170583" cy="480388"/>
          </a:xfrm>
          <a:prstGeom prst="rect">
            <a:avLst/>
          </a:prstGeom>
          <a:noFill/>
          <a:ln w="9525">
            <a:noFill/>
            <a:miter lim="800000"/>
            <a:headEnd/>
            <a:tailEnd/>
          </a:ln>
        </p:spPr>
        <p:txBody>
          <a:bodyPr vert="horz" wrap="square" lIns="94814" tIns="47407" rIns="94814" bIns="47407" numCol="1" anchor="t" anchorCtr="0" compatLnSpc="1">
            <a:prstTxWarp prst="textNoShape">
              <a:avLst/>
            </a:prstTxWarp>
          </a:bodyPr>
          <a:lstStyle>
            <a:lvl1pPr algn="l">
              <a:defRPr sz="1200">
                <a:latin typeface="Arial" charset="0"/>
                <a:ea typeface="ＭＳ Ｐゴシック" pitchFamily="-112" charset="-128"/>
                <a:cs typeface="+mn-cs"/>
              </a:defRPr>
            </a:lvl1pPr>
          </a:lstStyle>
          <a:p>
            <a:pPr>
              <a:defRPr/>
            </a:pPr>
            <a:endParaRPr lang="en-US"/>
          </a:p>
        </p:txBody>
      </p:sp>
      <p:sp>
        <p:nvSpPr>
          <p:cNvPr id="603139" name="Rectangle 3"/>
          <p:cNvSpPr>
            <a:spLocks noGrp="1" noChangeArrowheads="1"/>
          </p:cNvSpPr>
          <p:nvPr>
            <p:ph type="dt" sz="quarter" idx="1"/>
          </p:nvPr>
        </p:nvSpPr>
        <p:spPr bwMode="auto">
          <a:xfrm>
            <a:off x="4142963" y="0"/>
            <a:ext cx="3170583" cy="480388"/>
          </a:xfrm>
          <a:prstGeom prst="rect">
            <a:avLst/>
          </a:prstGeom>
          <a:noFill/>
          <a:ln w="9525">
            <a:noFill/>
            <a:miter lim="800000"/>
            <a:headEnd/>
            <a:tailEnd/>
          </a:ln>
        </p:spPr>
        <p:txBody>
          <a:bodyPr vert="horz" wrap="square" lIns="94814" tIns="47407" rIns="94814" bIns="47407" numCol="1" anchor="t" anchorCtr="0" compatLnSpc="1">
            <a:prstTxWarp prst="textNoShape">
              <a:avLst/>
            </a:prstTxWarp>
          </a:bodyPr>
          <a:lstStyle>
            <a:lvl1pPr algn="r">
              <a:defRPr sz="1200">
                <a:latin typeface="Arial" charset="0"/>
                <a:ea typeface="ＭＳ Ｐゴシック" pitchFamily="-112" charset="-128"/>
                <a:cs typeface="+mn-cs"/>
              </a:defRPr>
            </a:lvl1pPr>
          </a:lstStyle>
          <a:p>
            <a:pPr>
              <a:defRPr/>
            </a:pPr>
            <a:endParaRPr lang="en-US"/>
          </a:p>
        </p:txBody>
      </p:sp>
      <p:sp>
        <p:nvSpPr>
          <p:cNvPr id="603140" name="Rectangle 4"/>
          <p:cNvSpPr>
            <a:spLocks noGrp="1" noChangeArrowheads="1"/>
          </p:cNvSpPr>
          <p:nvPr>
            <p:ph type="ftr" sz="quarter" idx="2"/>
          </p:nvPr>
        </p:nvSpPr>
        <p:spPr bwMode="auto">
          <a:xfrm>
            <a:off x="1" y="9119173"/>
            <a:ext cx="3170583" cy="480388"/>
          </a:xfrm>
          <a:prstGeom prst="rect">
            <a:avLst/>
          </a:prstGeom>
          <a:noFill/>
          <a:ln w="9525">
            <a:noFill/>
            <a:miter lim="800000"/>
            <a:headEnd/>
            <a:tailEnd/>
          </a:ln>
        </p:spPr>
        <p:txBody>
          <a:bodyPr vert="horz" wrap="square" lIns="94814" tIns="47407" rIns="94814" bIns="47407" numCol="1" anchor="b" anchorCtr="0" compatLnSpc="1">
            <a:prstTxWarp prst="textNoShape">
              <a:avLst/>
            </a:prstTxWarp>
          </a:bodyPr>
          <a:lstStyle>
            <a:lvl1pPr algn="l">
              <a:defRPr sz="1200">
                <a:latin typeface="Arial" charset="0"/>
                <a:ea typeface="ＭＳ Ｐゴシック" pitchFamily="-112" charset="-128"/>
                <a:cs typeface="+mn-cs"/>
              </a:defRPr>
            </a:lvl1pPr>
          </a:lstStyle>
          <a:p>
            <a:pPr>
              <a:defRPr/>
            </a:pPr>
            <a:endParaRPr lang="en-US"/>
          </a:p>
        </p:txBody>
      </p:sp>
      <p:sp>
        <p:nvSpPr>
          <p:cNvPr id="603141" name="Rectangle 5"/>
          <p:cNvSpPr>
            <a:spLocks noGrp="1" noChangeArrowheads="1"/>
          </p:cNvSpPr>
          <p:nvPr>
            <p:ph type="sldNum" sz="quarter" idx="3"/>
          </p:nvPr>
        </p:nvSpPr>
        <p:spPr bwMode="auto">
          <a:xfrm>
            <a:off x="4142963" y="9119173"/>
            <a:ext cx="3170583" cy="480388"/>
          </a:xfrm>
          <a:prstGeom prst="rect">
            <a:avLst/>
          </a:prstGeom>
          <a:noFill/>
          <a:ln w="9525">
            <a:noFill/>
            <a:miter lim="800000"/>
            <a:headEnd/>
            <a:tailEnd/>
          </a:ln>
        </p:spPr>
        <p:txBody>
          <a:bodyPr vert="horz" wrap="square" lIns="94814" tIns="47407" rIns="94814" bIns="47407" numCol="1" anchor="b" anchorCtr="0" compatLnSpc="1">
            <a:prstTxWarp prst="textNoShape">
              <a:avLst/>
            </a:prstTxWarp>
          </a:bodyPr>
          <a:lstStyle>
            <a:lvl1pPr algn="r">
              <a:defRPr sz="1200">
                <a:latin typeface="Arial" charset="0"/>
                <a:ea typeface="ＭＳ Ｐゴシック" pitchFamily="-112" charset="-128"/>
                <a:cs typeface="+mn-cs"/>
              </a:defRPr>
            </a:lvl1pPr>
          </a:lstStyle>
          <a:p>
            <a:pPr>
              <a:defRPr/>
            </a:pPr>
            <a:fld id="{13E4D053-043D-480A-A549-6289E6C2D417}"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0"/>
            <a:ext cx="3170583" cy="478748"/>
          </a:xfrm>
          <a:prstGeom prst="rect">
            <a:avLst/>
          </a:prstGeom>
          <a:noFill/>
          <a:ln w="9525">
            <a:noFill/>
            <a:miter lim="800000"/>
            <a:headEnd/>
            <a:tailEnd/>
          </a:ln>
        </p:spPr>
        <p:txBody>
          <a:bodyPr vert="horz" wrap="square" lIns="95003" tIns="47500" rIns="95003" bIns="47500" numCol="1" anchor="t" anchorCtr="0" compatLnSpc="1">
            <a:prstTxWarp prst="textNoShape">
              <a:avLst/>
            </a:prstTxWarp>
          </a:bodyPr>
          <a:lstStyle>
            <a:lvl1pPr algn="l" defTabSz="949962">
              <a:defRPr sz="1200">
                <a:latin typeface="Arial" charset="0"/>
                <a:ea typeface="ＭＳ Ｐゴシック" pitchFamily="-112" charset="-128"/>
                <a:cs typeface="+mn-cs"/>
              </a:defRPr>
            </a:lvl1pPr>
          </a:lstStyle>
          <a:p>
            <a:pPr>
              <a:defRPr/>
            </a:pPr>
            <a:endParaRPr lang="en-US"/>
          </a:p>
        </p:txBody>
      </p:sp>
      <p:sp>
        <p:nvSpPr>
          <p:cNvPr id="38915" name="Rectangle 3"/>
          <p:cNvSpPr>
            <a:spLocks noGrp="1" noChangeArrowheads="1"/>
          </p:cNvSpPr>
          <p:nvPr>
            <p:ph type="dt" idx="1"/>
          </p:nvPr>
        </p:nvSpPr>
        <p:spPr bwMode="auto">
          <a:xfrm>
            <a:off x="4142963" y="0"/>
            <a:ext cx="3170583" cy="478748"/>
          </a:xfrm>
          <a:prstGeom prst="rect">
            <a:avLst/>
          </a:prstGeom>
          <a:noFill/>
          <a:ln w="9525">
            <a:noFill/>
            <a:miter lim="800000"/>
            <a:headEnd/>
            <a:tailEnd/>
          </a:ln>
        </p:spPr>
        <p:txBody>
          <a:bodyPr vert="horz" wrap="square" lIns="95003" tIns="47500" rIns="95003" bIns="47500" numCol="1" anchor="t" anchorCtr="0" compatLnSpc="1">
            <a:prstTxWarp prst="textNoShape">
              <a:avLst/>
            </a:prstTxWarp>
          </a:bodyPr>
          <a:lstStyle>
            <a:lvl1pPr algn="r" defTabSz="949962">
              <a:defRPr sz="1200">
                <a:latin typeface="Arial" charset="0"/>
                <a:ea typeface="ＭＳ Ｐゴシック" pitchFamily="-112" charset="-128"/>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732183" y="4561227"/>
            <a:ext cx="5852492" cy="4320213"/>
          </a:xfrm>
          <a:prstGeom prst="rect">
            <a:avLst/>
          </a:prstGeom>
          <a:noFill/>
          <a:ln w="9525">
            <a:noFill/>
            <a:miter lim="800000"/>
            <a:headEnd/>
            <a:tailEnd/>
          </a:ln>
        </p:spPr>
        <p:txBody>
          <a:bodyPr vert="horz" wrap="square" lIns="95003" tIns="47500" rIns="95003" bIns="475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1" y="9119173"/>
            <a:ext cx="3170583" cy="480388"/>
          </a:xfrm>
          <a:prstGeom prst="rect">
            <a:avLst/>
          </a:prstGeom>
          <a:noFill/>
          <a:ln w="9525">
            <a:noFill/>
            <a:miter lim="800000"/>
            <a:headEnd/>
            <a:tailEnd/>
          </a:ln>
        </p:spPr>
        <p:txBody>
          <a:bodyPr vert="horz" wrap="square" lIns="95003" tIns="47500" rIns="95003" bIns="47500" numCol="1" anchor="b" anchorCtr="0" compatLnSpc="1">
            <a:prstTxWarp prst="textNoShape">
              <a:avLst/>
            </a:prstTxWarp>
          </a:bodyPr>
          <a:lstStyle>
            <a:lvl1pPr algn="l" defTabSz="949962">
              <a:defRPr sz="1200">
                <a:latin typeface="Arial" charset="0"/>
                <a:ea typeface="ＭＳ Ｐゴシック" pitchFamily="-112" charset="-128"/>
                <a:cs typeface="+mn-cs"/>
              </a:defRPr>
            </a:lvl1pPr>
          </a:lstStyle>
          <a:p>
            <a:pPr>
              <a:defRPr/>
            </a:pPr>
            <a:endParaRPr lang="en-US"/>
          </a:p>
        </p:txBody>
      </p:sp>
      <p:sp>
        <p:nvSpPr>
          <p:cNvPr id="38919" name="Rectangle 7"/>
          <p:cNvSpPr>
            <a:spLocks noGrp="1" noChangeArrowheads="1"/>
          </p:cNvSpPr>
          <p:nvPr>
            <p:ph type="sldNum" sz="quarter" idx="5"/>
          </p:nvPr>
        </p:nvSpPr>
        <p:spPr bwMode="auto">
          <a:xfrm>
            <a:off x="4142963" y="9119173"/>
            <a:ext cx="3170583" cy="480388"/>
          </a:xfrm>
          <a:prstGeom prst="rect">
            <a:avLst/>
          </a:prstGeom>
          <a:noFill/>
          <a:ln w="9525">
            <a:noFill/>
            <a:miter lim="800000"/>
            <a:headEnd/>
            <a:tailEnd/>
          </a:ln>
        </p:spPr>
        <p:txBody>
          <a:bodyPr vert="horz" wrap="square" lIns="95003" tIns="47500" rIns="95003" bIns="47500" numCol="1" anchor="b" anchorCtr="0" compatLnSpc="1">
            <a:prstTxWarp prst="textNoShape">
              <a:avLst/>
            </a:prstTxWarp>
          </a:bodyPr>
          <a:lstStyle>
            <a:lvl1pPr algn="r" defTabSz="949962">
              <a:defRPr sz="1200">
                <a:latin typeface="Arial" charset="0"/>
                <a:ea typeface="ＭＳ Ｐゴシック" pitchFamily="-112" charset="-128"/>
                <a:cs typeface="+mn-cs"/>
              </a:defRPr>
            </a:lvl1pPr>
          </a:lstStyle>
          <a:p>
            <a:pPr>
              <a:defRPr/>
            </a:pPr>
            <a:fld id="{10D86BBE-A368-4FFC-99D9-B7790584F6E6}"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48454"/>
            <a:fld id="{01E1FD8A-2000-4CB9-9184-2D04E9BDBEA8}" type="slidenum">
              <a:rPr lang="en-US" smtClean="0">
                <a:latin typeface="Arial" pitchFamily="34" charset="0"/>
                <a:ea typeface="ＭＳ Ｐゴシック"/>
                <a:cs typeface="ＭＳ Ｐゴシック"/>
              </a:rPr>
              <a:pPr defTabSz="948454"/>
              <a:t>0</a:t>
            </a:fld>
            <a:endParaRPr lang="en-US" dirty="0">
              <a:latin typeface="Arial" pitchFamily="34" charset="0"/>
              <a:ea typeface="ＭＳ Ｐゴシック"/>
              <a:cs typeface="ＭＳ Ｐゴシック"/>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4AD7-0233-4A2B-96F8-8303F9F96480}"/>
              </a:ext>
            </a:extLst>
          </p:cNvPr>
          <p:cNvSpPr>
            <a:spLocks noGrp="1"/>
          </p:cNvSpPr>
          <p:nvPr>
            <p:ph type="title"/>
          </p:nvPr>
        </p:nvSpPr>
        <p:spPr>
          <a:xfrm>
            <a:off x="152399" y="228600"/>
            <a:ext cx="8610601" cy="288925"/>
          </a:xfrm>
          <a:prstGeom prst="rect">
            <a:avLst/>
          </a:prstGeom>
        </p:spPr>
        <p:txBody>
          <a:bodyPr/>
          <a:lstStyle>
            <a:lvl1pPr>
              <a:defRPr sz="2000" b="1">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07D7D5F8-93C6-4E92-B660-7862A896F791}"/>
              </a:ext>
            </a:extLst>
          </p:cNvPr>
          <p:cNvSpPr>
            <a:spLocks noGrp="1"/>
          </p:cNvSpPr>
          <p:nvPr>
            <p:ph type="body" idx="1" hasCustomPrompt="1"/>
          </p:nvPr>
        </p:nvSpPr>
        <p:spPr>
          <a:xfrm>
            <a:off x="152399" y="864834"/>
            <a:ext cx="8610601" cy="5334000"/>
          </a:xfrm>
          <a:prstGeom prst="rect">
            <a:avLst/>
          </a:prstGeom>
        </p:spPr>
        <p:txBody>
          <a:bodyPr/>
          <a:lstStyle>
            <a:lvl1pPr marL="115888" indent="-115888">
              <a:lnSpc>
                <a:spcPct val="100000"/>
              </a:lnSpc>
              <a:buFont typeface="Wingdings" panose="05000000000000000000" pitchFamily="2" charset="2"/>
              <a:buChar char="§"/>
              <a:defRPr sz="1800" b="1"/>
            </a:lvl1pPr>
            <a:lvl2pPr marL="457200" indent="-227013">
              <a:lnSpc>
                <a:spcPct val="100000"/>
              </a:lnSpc>
              <a:buFont typeface="Calibri" panose="020F0502020204030204" pitchFamily="34" charset="0"/>
              <a:buChar char="―"/>
              <a:defRPr sz="1600"/>
            </a:lvl2pPr>
            <a:lvl3pPr marL="568325" indent="-106363">
              <a:lnSpc>
                <a:spcPct val="100000"/>
              </a:lnSpc>
              <a:defRPr sz="1400"/>
            </a:lvl3pPr>
            <a:lvl4pPr marL="798513" indent="-114300">
              <a:lnSpc>
                <a:spcPct val="100000"/>
              </a:lnSpc>
              <a:defRPr sz="1200"/>
            </a:lvl4pPr>
            <a:lvl5pPr marL="1030288" indent="-115888">
              <a:lnSpc>
                <a:spcPct val="100000"/>
              </a:lnSpc>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Alternat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533400" y="1498600"/>
            <a:ext cx="8077200" cy="3962400"/>
          </a:xfrm>
          <a:prstGeom prst="rect">
            <a:avLst/>
          </a:prstGeom>
        </p:spPr>
        <p:txBody>
          <a:bodyPr/>
          <a:lstStyle>
            <a:lvl1pPr marL="0" indent="0">
              <a:buNone/>
              <a:defRPr sz="2933" baseline="0">
                <a:solidFill>
                  <a:schemeClr val="tx1"/>
                </a:solidFill>
                <a:latin typeface="+mn-lt"/>
                <a:ea typeface="Segoe UI" panose="020B0502040204020203" pitchFamily="34" charset="0"/>
                <a:cs typeface="Segoe UI" panose="020B0502040204020203" pitchFamily="34" charset="0"/>
              </a:defRPr>
            </a:lvl1pPr>
            <a:lvl5pPr>
              <a:defRPr/>
            </a:lvl5pPr>
          </a:lstStyle>
          <a:p>
            <a:pPr lvl="0"/>
            <a:r>
              <a:rPr lang="en-US" dirty="0"/>
              <a:t>Segoe UI, not to exceed 22 </a:t>
            </a:r>
            <a:r>
              <a:rPr lang="en-US" dirty="0" err="1"/>
              <a:t>pt</a:t>
            </a:r>
            <a:endParaRPr lang="en-US" dirty="0"/>
          </a:p>
        </p:txBody>
      </p:sp>
      <p:sp>
        <p:nvSpPr>
          <p:cNvPr id="10" name="Title 1"/>
          <p:cNvSpPr>
            <a:spLocks noGrp="1"/>
          </p:cNvSpPr>
          <p:nvPr>
            <p:ph type="title" hasCustomPrompt="1"/>
          </p:nvPr>
        </p:nvSpPr>
        <p:spPr>
          <a:xfrm>
            <a:off x="304800" y="381000"/>
            <a:ext cx="6705600" cy="914400"/>
          </a:xfrm>
          <a:prstGeom prst="rect">
            <a:avLst/>
          </a:prstGeom>
        </p:spPr>
        <p:txBody>
          <a:bodyPr/>
          <a:lstStyle>
            <a:lvl1pPr algn="l">
              <a:defRPr sz="40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Segoe UI, Not to Exceed 30 </a:t>
            </a:r>
            <a:r>
              <a:rPr lang="en-US" dirty="0" err="1"/>
              <a:t>pt</a:t>
            </a:r>
            <a:endParaRPr lang="en-US" dirty="0"/>
          </a:p>
        </p:txBody>
      </p:sp>
    </p:spTree>
    <p:extLst>
      <p:ext uri="{BB962C8B-B14F-4D97-AF65-F5344CB8AC3E}">
        <p14:creationId xmlns:p14="http://schemas.microsoft.com/office/powerpoint/2010/main" val="103277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10" Type="http://schemas.openxmlformats.org/officeDocument/2006/relationships/image" Target="../media/image3.png"/><Relationship Id="rId4" Type="http://schemas.openxmlformats.org/officeDocument/2006/relationships/theme" Target="../theme/theme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62428F1-5BA1-4988-42D8-BFA92E2633AD}"/>
              </a:ext>
            </a:extLst>
          </p:cNvPr>
          <p:cNvGraphicFramePr>
            <a:graphicFrameLocks noChangeAspect="1"/>
          </p:cNvGraphicFramePr>
          <p:nvPr userDrawn="1">
            <p:custDataLst>
              <p:tags r:id="rId6"/>
            </p:custDataLst>
            <p:extLst>
              <p:ext uri="{D42A27DB-BD31-4B8C-83A1-F6EECF244321}">
                <p14:modId xmlns:p14="http://schemas.microsoft.com/office/powerpoint/2010/main" val="3479007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7" imgW="405" imgH="405" progId="TCLayout.ActiveDocument.1">
                  <p:embed/>
                </p:oleObj>
              </mc:Choice>
              <mc:Fallback>
                <p:oleObj name="think-cell Slide" r:id="rId7" imgW="405" imgH="405"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15">
            <a:extLst>
              <a:ext uri="{FF2B5EF4-FFF2-40B4-BE49-F238E27FC236}">
                <a16:creationId xmlns:a16="http://schemas.microsoft.com/office/drawing/2014/main" id="{A2B4FD57-9E72-42F0-A13C-09C557FAA39F}"/>
              </a:ext>
            </a:extLst>
          </p:cNvPr>
          <p:cNvSpPr>
            <a:spLocks noChangeArrowheads="1"/>
          </p:cNvSpPr>
          <p:nvPr userDrawn="1"/>
        </p:nvSpPr>
        <p:spPr bwMode="auto">
          <a:xfrm>
            <a:off x="4495800" y="6478831"/>
            <a:ext cx="525463" cy="246863"/>
          </a:xfrm>
          <a:prstGeom prst="rect">
            <a:avLst/>
          </a:prstGeom>
          <a:noFill/>
          <a:ln w="9525">
            <a:noFill/>
            <a:miter lim="800000"/>
            <a:headEnd/>
            <a:tailEnd/>
          </a:ln>
          <a:effectLst/>
        </p:spPr>
        <p:txBody>
          <a:bodyPr lIns="92075" tIns="46038" rIns="92075" bIns="46038" anchor="ctr">
            <a:spAutoFit/>
          </a:bodyPr>
          <a:lstStyle/>
          <a:p>
            <a:pPr algn="ctr" eaLnBrk="0" hangingPunct="0">
              <a:spcBef>
                <a:spcPct val="50000"/>
              </a:spcBef>
              <a:defRPr/>
            </a:pPr>
            <a:fld id="{CA1008E3-BBFD-4628-A092-E52E7549D811}" type="slidenum">
              <a:rPr lang="en-US" sz="1000" smtClean="0">
                <a:latin typeface="+mj-lt"/>
                <a:ea typeface="ＭＳ Ｐゴシック" pitchFamily="-112" charset="-128"/>
                <a:cs typeface="+mn-cs"/>
              </a:rPr>
              <a:pPr algn="ctr" eaLnBrk="0" hangingPunct="0">
                <a:spcBef>
                  <a:spcPct val="50000"/>
                </a:spcBef>
                <a:defRPr/>
              </a:pPr>
              <a:t>‹#›</a:t>
            </a:fld>
            <a:endParaRPr lang="en-US" sz="1000" dirty="0">
              <a:solidFill>
                <a:schemeClr val="bg1"/>
              </a:solidFill>
              <a:latin typeface="+mj-lt"/>
              <a:ea typeface="ＭＳ Ｐゴシック" pitchFamily="-112" charset="-128"/>
              <a:cs typeface="+mn-cs"/>
            </a:endParaRPr>
          </a:p>
        </p:txBody>
      </p:sp>
      <p:sp>
        <p:nvSpPr>
          <p:cNvPr id="9" name="Rectangle 31">
            <a:extLst>
              <a:ext uri="{FF2B5EF4-FFF2-40B4-BE49-F238E27FC236}">
                <a16:creationId xmlns:a16="http://schemas.microsoft.com/office/drawing/2014/main" id="{10778475-A7BC-435B-B5B6-AF3AB902949C}"/>
              </a:ext>
            </a:extLst>
          </p:cNvPr>
          <p:cNvSpPr>
            <a:spLocks noChangeArrowheads="1"/>
          </p:cNvSpPr>
          <p:nvPr userDrawn="1"/>
        </p:nvSpPr>
        <p:spPr bwMode="auto">
          <a:xfrm>
            <a:off x="4038600" y="6346825"/>
            <a:ext cx="3691525" cy="434975"/>
          </a:xfrm>
          <a:prstGeom prst="rect">
            <a:avLst/>
          </a:prstGeom>
          <a:noFill/>
          <a:ln w="9525">
            <a:noFill/>
            <a:miter lim="800000"/>
            <a:headEnd/>
            <a:tailEnd/>
          </a:ln>
        </p:spPr>
        <p:txBody>
          <a:bodyPr lIns="92075" tIns="46038" rIns="92075" bIns="46038" anchor="ctr"/>
          <a:lstStyle/>
          <a:p>
            <a:pPr marL="114300" lvl="1" algn="r" eaLnBrk="0" hangingPunct="0">
              <a:lnSpc>
                <a:spcPct val="95000"/>
              </a:lnSpc>
              <a:defRPr/>
            </a:pPr>
            <a:r>
              <a:rPr lang="en-US" sz="900" b="1" dirty="0">
                <a:latin typeface="+mn-lt"/>
                <a:ea typeface="ＭＳ Ｐゴシック" pitchFamily="-112" charset="-128"/>
                <a:cs typeface="+mn-cs"/>
              </a:rPr>
              <a:t>PFC Application 8 Opportunity for Public Comment</a:t>
            </a:r>
            <a:br>
              <a:rPr lang="en-US" sz="900" dirty="0">
                <a:latin typeface="+mn-lt"/>
                <a:ea typeface="ＭＳ Ｐゴシック" pitchFamily="-112" charset="-128"/>
                <a:cs typeface="+mn-cs"/>
              </a:rPr>
            </a:br>
            <a:r>
              <a:rPr lang="en-US" sz="900" dirty="0">
                <a:latin typeface="+mn-lt"/>
                <a:ea typeface="ＭＳ Ｐゴシック" pitchFamily="-112" charset="-128"/>
                <a:cs typeface="+mn-cs"/>
              </a:rPr>
              <a:t>Rapid City Regional Airport</a:t>
            </a:r>
          </a:p>
          <a:p>
            <a:pPr marL="114300" lvl="1" algn="r" eaLnBrk="0" hangingPunct="0">
              <a:spcAft>
                <a:spcPct val="40000"/>
              </a:spcAft>
              <a:defRPr/>
            </a:pPr>
            <a:r>
              <a:rPr lang="en-US" sz="900" dirty="0">
                <a:latin typeface="+mn-lt"/>
                <a:ea typeface="ＭＳ Ｐゴシック" pitchFamily="-112" charset="-128"/>
                <a:cs typeface="+mn-cs"/>
              </a:rPr>
              <a:t>February 17, 2026</a:t>
            </a:r>
          </a:p>
        </p:txBody>
      </p:sp>
      <p:pic>
        <p:nvPicPr>
          <p:cNvPr id="11" name="Picture 10" descr="Frasca Logo PNG (NEW).png">
            <a:extLst>
              <a:ext uri="{FF2B5EF4-FFF2-40B4-BE49-F238E27FC236}">
                <a16:creationId xmlns:a16="http://schemas.microsoft.com/office/drawing/2014/main" id="{E045267E-FF40-49F8-8467-27BA9B733F64}"/>
              </a:ext>
            </a:extLst>
          </p:cNvPr>
          <p:cNvPicPr/>
          <p:nvPr userDrawn="1"/>
        </p:nvPicPr>
        <p:blipFill>
          <a:blip r:embed="rId9" cstate="hqprint">
            <a:extLst>
              <a:ext uri="{28A0092B-C50C-407E-A947-70E740481C1C}">
                <a14:useLocalDpi xmlns:a14="http://schemas.microsoft.com/office/drawing/2010/main"/>
              </a:ext>
            </a:extLst>
          </a:blip>
          <a:stretch>
            <a:fillRect/>
          </a:stretch>
        </p:blipFill>
        <p:spPr>
          <a:xfrm>
            <a:off x="76200" y="6418444"/>
            <a:ext cx="1760305" cy="266020"/>
          </a:xfrm>
          <a:prstGeom prst="rect">
            <a:avLst/>
          </a:prstGeom>
        </p:spPr>
      </p:pic>
      <p:sp>
        <p:nvSpPr>
          <p:cNvPr id="12" name="Line 14">
            <a:extLst>
              <a:ext uri="{FF2B5EF4-FFF2-40B4-BE49-F238E27FC236}">
                <a16:creationId xmlns:a16="http://schemas.microsoft.com/office/drawing/2014/main" id="{9F8BF808-567D-48D4-863D-9295CAF65664}"/>
              </a:ext>
            </a:extLst>
          </p:cNvPr>
          <p:cNvSpPr>
            <a:spLocks noChangeShapeType="1"/>
          </p:cNvSpPr>
          <p:nvPr userDrawn="1"/>
        </p:nvSpPr>
        <p:spPr bwMode="auto">
          <a:xfrm flipH="1">
            <a:off x="0" y="641410"/>
            <a:ext cx="9144000" cy="0"/>
          </a:xfrm>
          <a:prstGeom prst="line">
            <a:avLst/>
          </a:prstGeom>
          <a:noFill/>
          <a:ln w="12700">
            <a:solidFill>
              <a:schemeClr val="tx1"/>
            </a:solidFill>
            <a:round/>
            <a:headEnd/>
            <a:tailEnd/>
          </a:ln>
          <a:effectLst/>
        </p:spPr>
        <p:txBody>
          <a:bodyPr/>
          <a:lstStyle/>
          <a:p>
            <a:pPr algn="r">
              <a:defRPr/>
            </a:pPr>
            <a:endParaRPr lang="en-US" dirty="0">
              <a:latin typeface="Arial" pitchFamily="-105" charset="0"/>
              <a:ea typeface="+mn-ea"/>
              <a:cs typeface="+mn-cs"/>
            </a:endParaRPr>
          </a:p>
        </p:txBody>
      </p:sp>
      <p:sp>
        <p:nvSpPr>
          <p:cNvPr id="13" name="Line 14">
            <a:extLst>
              <a:ext uri="{FF2B5EF4-FFF2-40B4-BE49-F238E27FC236}">
                <a16:creationId xmlns:a16="http://schemas.microsoft.com/office/drawing/2014/main" id="{FF92E1D0-001B-4FA3-864A-4F3DACF36182}"/>
              </a:ext>
            </a:extLst>
          </p:cNvPr>
          <p:cNvSpPr>
            <a:spLocks noChangeShapeType="1"/>
          </p:cNvSpPr>
          <p:nvPr userDrawn="1"/>
        </p:nvSpPr>
        <p:spPr bwMode="auto">
          <a:xfrm flipH="1">
            <a:off x="0" y="6332486"/>
            <a:ext cx="9144000" cy="0"/>
          </a:xfrm>
          <a:prstGeom prst="line">
            <a:avLst/>
          </a:prstGeom>
          <a:noFill/>
          <a:ln w="9525">
            <a:solidFill>
              <a:schemeClr val="tx1"/>
            </a:solidFill>
            <a:round/>
            <a:headEnd/>
            <a:tailEnd/>
          </a:ln>
          <a:effectLst/>
        </p:spPr>
        <p:txBody>
          <a:bodyPr/>
          <a:lstStyle/>
          <a:p>
            <a:pPr algn="r">
              <a:defRPr/>
            </a:pPr>
            <a:endParaRPr lang="en-US" dirty="0">
              <a:latin typeface="Arial" pitchFamily="-105" charset="0"/>
              <a:ea typeface="+mn-ea"/>
              <a:cs typeface="+mn-cs"/>
            </a:endParaRPr>
          </a:p>
        </p:txBody>
      </p:sp>
      <p:pic>
        <p:nvPicPr>
          <p:cNvPr id="3" name="Picture 2">
            <a:extLst>
              <a:ext uri="{FF2B5EF4-FFF2-40B4-BE49-F238E27FC236}">
                <a16:creationId xmlns:a16="http://schemas.microsoft.com/office/drawing/2014/main" id="{B1001E65-7958-4773-D522-C49552C2297B}"/>
              </a:ext>
            </a:extLst>
          </p:cNvPr>
          <p:cNvPicPr>
            <a:picLocks noChangeAspect="1"/>
          </p:cNvPicPr>
          <p:nvPr userDrawn="1"/>
        </p:nvPicPr>
        <p:blipFill>
          <a:blip r:embed="rId10"/>
          <a:stretch>
            <a:fillRect/>
          </a:stretch>
        </p:blipFill>
        <p:spPr>
          <a:xfrm>
            <a:off x="7848600" y="6368369"/>
            <a:ext cx="1143000" cy="371385"/>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88" r:id="rId2"/>
    <p:sldLayoutId id="214748368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41B40A5-B864-83BB-4FE3-7912A3B4F643}"/>
              </a:ext>
            </a:extLst>
          </p:cNvPr>
          <p:cNvGraphicFramePr>
            <a:graphicFrameLocks noChangeAspect="1"/>
          </p:cNvGraphicFramePr>
          <p:nvPr>
            <p:custDataLst>
              <p:tags r:id="rId2"/>
            </p:custDataLst>
            <p:extLst>
              <p:ext uri="{D42A27DB-BD31-4B8C-83A1-F6EECF244321}">
                <p14:modId xmlns:p14="http://schemas.microsoft.com/office/powerpoint/2010/main" val="952400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405" imgH="405" progId="TCLayout.ActiveDocument.1">
                  <p:embed/>
                </p:oleObj>
              </mc:Choice>
              <mc:Fallback>
                <p:oleObj name="think-cell Slide" r:id="rId5" imgW="405" imgH="40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510488F0-82AB-4FA8-9870-5501C9C7B3A2}"/>
              </a:ext>
            </a:extLst>
          </p:cNvPr>
          <p:cNvSpPr/>
          <p:nvPr/>
        </p:nvSpPr>
        <p:spPr bwMode="auto">
          <a:xfrm>
            <a:off x="0" y="0"/>
            <a:ext cx="9144000" cy="637922"/>
          </a:xfrm>
          <a:prstGeom prst="rect">
            <a:avLst/>
          </a:prstGeom>
          <a:gradFill flip="none" rotWithShape="1">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5" charset="0"/>
            </a:endParaRPr>
          </a:p>
        </p:txBody>
      </p:sp>
      <p:sp>
        <p:nvSpPr>
          <p:cNvPr id="4117" name="Rectangle 21"/>
          <p:cNvSpPr>
            <a:spLocks noGrp="1" noChangeArrowheads="1"/>
          </p:cNvSpPr>
          <p:nvPr>
            <p:ph type="ctrTitle"/>
          </p:nvPr>
        </p:nvSpPr>
        <p:spPr>
          <a:xfrm>
            <a:off x="829235" y="3707440"/>
            <a:ext cx="7924800" cy="705640"/>
          </a:xfrm>
          <a:effectLst/>
        </p:spPr>
        <p:txBody>
          <a:bodyPr vert="horz"/>
          <a:lstStyle/>
          <a:p>
            <a:pPr>
              <a:defRPr/>
            </a:pPr>
            <a:r>
              <a:rPr lang="en-US" sz="1800" i="1" dirty="0">
                <a:ln w="0"/>
                <a:effectLst>
                  <a:outerShdw blurRad="38100" dist="19050" dir="2700000" algn="tl" rotWithShape="0">
                    <a:schemeClr val="dk1">
                      <a:alpha val="40000"/>
                    </a:schemeClr>
                  </a:outerShdw>
                </a:effectLst>
                <a:ea typeface="ＭＳ Ｐゴシック" pitchFamily="-112" charset="-128"/>
              </a:rPr>
              <a:t>Opportunity for Public Comment</a:t>
            </a:r>
            <a:br>
              <a:rPr lang="en-US" sz="2800" dirty="0">
                <a:ln w="0"/>
                <a:solidFill>
                  <a:schemeClr val="tx1"/>
                </a:solidFill>
                <a:effectLst>
                  <a:outerShdw blurRad="38100" dist="19050" dir="2700000" algn="tl" rotWithShape="0">
                    <a:schemeClr val="dk1">
                      <a:alpha val="40000"/>
                    </a:schemeClr>
                  </a:outerShdw>
                </a:effectLst>
                <a:latin typeface="+mn-lt"/>
                <a:ea typeface="ＭＳ Ｐゴシック" pitchFamily="-112" charset="-128"/>
              </a:rPr>
            </a:br>
            <a:r>
              <a:rPr lang="en-US" sz="2800" dirty="0">
                <a:ln w="0"/>
                <a:solidFill>
                  <a:schemeClr val="tx1"/>
                </a:solidFill>
                <a:effectLst>
                  <a:outerShdw blurRad="38100" dist="19050" dir="2700000" algn="tl" rotWithShape="0">
                    <a:schemeClr val="dk1">
                      <a:alpha val="40000"/>
                    </a:schemeClr>
                  </a:outerShdw>
                </a:effectLst>
                <a:latin typeface="+mn-lt"/>
                <a:ea typeface="ＭＳ Ｐゴシック" pitchFamily="-112" charset="-128"/>
              </a:rPr>
              <a:t>PFC Application 8</a:t>
            </a:r>
            <a:br>
              <a:rPr lang="en-US" sz="2400" dirty="0">
                <a:solidFill>
                  <a:schemeClr val="tx1"/>
                </a:solidFill>
                <a:ea typeface="ＭＳ Ｐゴシック" pitchFamily="-112" charset="-128"/>
              </a:rPr>
            </a:br>
            <a:r>
              <a:rPr lang="en-US" sz="1800" b="0" dirty="0">
                <a:ln w="0"/>
                <a:solidFill>
                  <a:schemeClr val="tx1"/>
                </a:solidFill>
                <a:effectLst>
                  <a:outerShdw blurRad="38100" dist="19050" dir="2700000" algn="tl" rotWithShape="0">
                    <a:schemeClr val="dk1">
                      <a:alpha val="40000"/>
                    </a:schemeClr>
                  </a:outerShdw>
                </a:effectLst>
                <a:ea typeface="ＭＳ Ｐゴシック" pitchFamily="-112" charset="-128"/>
              </a:rPr>
              <a:t>Rapid City Regional Airport </a:t>
            </a:r>
            <a:br>
              <a:rPr lang="en-US" sz="2400" b="1" dirty="0">
                <a:solidFill>
                  <a:schemeClr val="bg1"/>
                </a:solidFill>
                <a:ea typeface="ＭＳ Ｐゴシック" pitchFamily="-112" charset="-128"/>
              </a:rPr>
            </a:br>
            <a:endParaRPr lang="en-US" sz="1800" b="1" dirty="0">
              <a:solidFill>
                <a:schemeClr val="bg1"/>
              </a:solidFill>
              <a:ea typeface="ＭＳ Ｐゴシック" pitchFamily="-112" charset="-128"/>
            </a:endParaRPr>
          </a:p>
        </p:txBody>
      </p:sp>
      <p:sp>
        <p:nvSpPr>
          <p:cNvPr id="6150" name="Rectangle 28"/>
          <p:cNvSpPr>
            <a:spLocks noChangeArrowheads="1"/>
          </p:cNvSpPr>
          <p:nvPr/>
        </p:nvSpPr>
        <p:spPr bwMode="auto">
          <a:xfrm>
            <a:off x="829235" y="4886707"/>
            <a:ext cx="5029200" cy="667487"/>
          </a:xfrm>
          <a:prstGeom prst="rect">
            <a:avLst/>
          </a:prstGeom>
          <a:noFill/>
          <a:ln w="9525">
            <a:noFill/>
            <a:miter lim="800000"/>
            <a:headEnd/>
            <a:tailEnd/>
          </a:ln>
        </p:spPr>
        <p:txBody>
          <a:bodyPr/>
          <a:lstStyle/>
          <a:p>
            <a:pPr>
              <a:spcBef>
                <a:spcPct val="40000"/>
              </a:spcBef>
              <a:buSzPct val="110000"/>
              <a:buFont typeface="Wingdings" pitchFamily="2" charset="2"/>
              <a:buNone/>
            </a:pPr>
            <a:endParaRPr lang="en-US" sz="1400" i="1" dirty="0">
              <a:latin typeface="Calibri" panose="020F0502020204030204" pitchFamily="34" charset="0"/>
              <a:cs typeface="Calibri" panose="020F0502020204030204" pitchFamily="34" charset="0"/>
            </a:endParaRPr>
          </a:p>
          <a:p>
            <a:pPr>
              <a:spcBef>
                <a:spcPct val="40000"/>
              </a:spcBef>
              <a:buSzPct val="110000"/>
              <a:buFont typeface="Wingdings" pitchFamily="2" charset="2"/>
              <a:buNone/>
            </a:pPr>
            <a:r>
              <a:rPr lang="en-US" sz="1400" dirty="0">
                <a:latin typeface="Calibri" panose="020F0502020204030204" pitchFamily="34" charset="0"/>
                <a:cs typeface="Calibri" panose="020F0502020204030204" pitchFamily="34" charset="0"/>
              </a:rPr>
              <a:t>February 17, 2026</a:t>
            </a:r>
          </a:p>
        </p:txBody>
      </p:sp>
      <p:pic>
        <p:nvPicPr>
          <p:cNvPr id="16" name="Picture 15" descr="Frasca Logo PNG (NEW).png">
            <a:extLst>
              <a:ext uri="{FF2B5EF4-FFF2-40B4-BE49-F238E27FC236}">
                <a16:creationId xmlns:a16="http://schemas.microsoft.com/office/drawing/2014/main" id="{720FC388-F53B-40E9-B651-2E1CFDD175B1}"/>
              </a:ext>
            </a:extLst>
          </p:cNvPr>
          <p:cNvPicPr/>
          <p:nvPr/>
        </p:nvPicPr>
        <p:blipFill>
          <a:blip r:embed="rId7" cstate="print"/>
          <a:stretch>
            <a:fillRect/>
          </a:stretch>
        </p:blipFill>
        <p:spPr>
          <a:xfrm>
            <a:off x="838200" y="6220989"/>
            <a:ext cx="2590800" cy="392475"/>
          </a:xfrm>
          <a:prstGeom prst="rect">
            <a:avLst/>
          </a:prstGeom>
        </p:spPr>
      </p:pic>
      <p:sp>
        <p:nvSpPr>
          <p:cNvPr id="2" name="Rectangle 1">
            <a:extLst>
              <a:ext uri="{FF2B5EF4-FFF2-40B4-BE49-F238E27FC236}">
                <a16:creationId xmlns:a16="http://schemas.microsoft.com/office/drawing/2014/main" id="{04EFA403-8657-429A-8418-1DD5FCBF5693}"/>
              </a:ext>
            </a:extLst>
          </p:cNvPr>
          <p:cNvSpPr/>
          <p:nvPr/>
        </p:nvSpPr>
        <p:spPr>
          <a:xfrm>
            <a:off x="0" y="645459"/>
            <a:ext cx="690154" cy="62125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767E2757-4CE2-4369-94C7-FBA616CE6C5B}"/>
              </a:ext>
            </a:extLst>
          </p:cNvPr>
          <p:cNvCxnSpPr>
            <a:cxnSpLocks/>
          </p:cNvCxnSpPr>
          <p:nvPr/>
        </p:nvCxnSpPr>
        <p:spPr bwMode="auto">
          <a:xfrm flipV="1">
            <a:off x="690154" y="3590365"/>
            <a:ext cx="8453846" cy="197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87F7E728-F47F-4E18-B970-EBD153C504A2}"/>
              </a:ext>
            </a:extLst>
          </p:cNvPr>
          <p:cNvCxnSpPr/>
          <p:nvPr/>
        </p:nvCxnSpPr>
        <p:spPr bwMode="auto">
          <a:xfrm>
            <a:off x="-1" y="645459"/>
            <a:ext cx="9143999"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 name="Picture 2">
            <a:extLst>
              <a:ext uri="{FF2B5EF4-FFF2-40B4-BE49-F238E27FC236}">
                <a16:creationId xmlns:a16="http://schemas.microsoft.com/office/drawing/2014/main" id="{7A2A756D-C0FC-3EB9-0160-387574C184B2}"/>
              </a:ext>
            </a:extLst>
          </p:cNvPr>
          <p:cNvPicPr>
            <a:picLocks noChangeAspect="1"/>
          </p:cNvPicPr>
          <p:nvPr/>
        </p:nvPicPr>
        <p:blipFill>
          <a:blip r:embed="rId8"/>
          <a:stretch>
            <a:fillRect/>
          </a:stretch>
        </p:blipFill>
        <p:spPr>
          <a:xfrm>
            <a:off x="838200" y="2609290"/>
            <a:ext cx="3019425" cy="9810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004E6-D2C9-01A6-B068-D326C80DAED8}"/>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E01B321-784B-909E-B41A-69BE9728D64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4" imgW="405" imgH="405" progId="TCLayout.ActiveDocument.1">
                  <p:embed/>
                </p:oleObj>
              </mc:Choice>
              <mc:Fallback>
                <p:oleObj name="think-cell Slide" r:id="rId4" imgW="405" imgH="405" progId="TCLayout.ActiveDocument.1">
                  <p:embed/>
                  <p:pic>
                    <p:nvPicPr>
                      <p:cNvPr id="4" name="think-cell data - do not delete" hidden="1">
                        <a:extLst>
                          <a:ext uri="{FF2B5EF4-FFF2-40B4-BE49-F238E27FC236}">
                            <a16:creationId xmlns:a16="http://schemas.microsoft.com/office/drawing/2014/main" id="{20E5998B-AA00-FA87-CEC9-A6C74E1B5B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29736BEA-6DBE-E5B3-5C3A-5B0F3E76537D}"/>
              </a:ext>
            </a:extLst>
          </p:cNvPr>
          <p:cNvSpPr>
            <a:spLocks noGrp="1"/>
          </p:cNvSpPr>
          <p:nvPr>
            <p:ph type="title"/>
          </p:nvPr>
        </p:nvSpPr>
        <p:spPr>
          <a:xfrm>
            <a:off x="25667" y="228600"/>
            <a:ext cx="8077200" cy="381000"/>
          </a:xfrm>
        </p:spPr>
        <p:txBody>
          <a:bodyPr vert="horz"/>
          <a:lstStyle/>
          <a:p>
            <a:r>
              <a:rPr lang="en-US" sz="2000" b="1" dirty="0">
                <a:solidFill>
                  <a:schemeClr val="tx1"/>
                </a:solidFill>
                <a:latin typeface="+mn-lt"/>
                <a:ea typeface="+mj-ea"/>
                <a:cs typeface="+mj-cs"/>
              </a:rPr>
              <a:t>Proposed Projects</a:t>
            </a:r>
          </a:p>
        </p:txBody>
      </p:sp>
      <p:sp>
        <p:nvSpPr>
          <p:cNvPr id="7" name="TextBox 6">
            <a:extLst>
              <a:ext uri="{FF2B5EF4-FFF2-40B4-BE49-F238E27FC236}">
                <a16:creationId xmlns:a16="http://schemas.microsoft.com/office/drawing/2014/main" id="{0C3F4D78-93D0-2743-4C45-A0889C6CD0AB}"/>
              </a:ext>
            </a:extLst>
          </p:cNvPr>
          <p:cNvSpPr txBox="1"/>
          <p:nvPr/>
        </p:nvSpPr>
        <p:spPr>
          <a:xfrm>
            <a:off x="144607" y="1143387"/>
            <a:ext cx="4598580" cy="646331"/>
          </a:xfrm>
          <a:prstGeom prst="rect">
            <a:avLst/>
          </a:prstGeom>
          <a:noFill/>
        </p:spPr>
        <p:txBody>
          <a:bodyPr wrap="square">
            <a:spAutoFit/>
          </a:bodyPr>
          <a:lstStyle/>
          <a:p>
            <a:r>
              <a:rPr lang="en-US" b="1" dirty="0"/>
              <a:t>Bag Claim Number 1 Replacement (Design and Construction)</a:t>
            </a:r>
            <a:endParaRPr lang="en-US" dirty="0"/>
          </a:p>
        </p:txBody>
      </p:sp>
      <p:sp>
        <p:nvSpPr>
          <p:cNvPr id="8" name="TextBox 7">
            <a:extLst>
              <a:ext uri="{FF2B5EF4-FFF2-40B4-BE49-F238E27FC236}">
                <a16:creationId xmlns:a16="http://schemas.microsoft.com/office/drawing/2014/main" id="{D11AFF95-A822-835E-294C-3B1CDBCF37CF}"/>
              </a:ext>
            </a:extLst>
          </p:cNvPr>
          <p:cNvSpPr txBox="1"/>
          <p:nvPr/>
        </p:nvSpPr>
        <p:spPr>
          <a:xfrm>
            <a:off x="169415" y="1825160"/>
            <a:ext cx="4197927" cy="3939540"/>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Design and construction services associated with the replacement of one of the Airport's baggage handling system inbound claim devices. </a:t>
            </a:r>
          </a:p>
          <a:p>
            <a:r>
              <a:rPr lang="en-US" sz="1400" dirty="0">
                <a:solidFill>
                  <a:schemeClr val="dk1"/>
                </a:solidFill>
                <a:latin typeface="+mn-lt"/>
                <a:ea typeface="+mn-ea"/>
                <a:cs typeface="+mn-cs"/>
              </a:rPr>
              <a:t>The prior unit was originally installed in the old terminal building prior to 1987 and had exceeded its useful life. </a:t>
            </a:r>
          </a:p>
          <a:p>
            <a:r>
              <a:rPr lang="en-US" sz="1400" dirty="0">
                <a:solidFill>
                  <a:schemeClr val="dk1"/>
                </a:solidFill>
                <a:latin typeface="+mn-lt"/>
                <a:ea typeface="+mn-ea"/>
                <a:cs typeface="+mn-cs"/>
              </a:rPr>
              <a:t>The scope of work included removal of the existing baggage conveyor and associated components, and installation of the new baggage conveyor, security roll-up doors, and associated equipment, including electrical controls and wiring.</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Preserve capacity at the Airport.</a:t>
            </a:r>
          </a:p>
          <a:p>
            <a:endParaRPr lang="en-US" sz="1400" dirty="0"/>
          </a:p>
          <a:p>
            <a:endParaRPr lang="en-US" dirty="0"/>
          </a:p>
        </p:txBody>
      </p:sp>
      <p:sp>
        <p:nvSpPr>
          <p:cNvPr id="2" name="TextBox 1">
            <a:extLst>
              <a:ext uri="{FF2B5EF4-FFF2-40B4-BE49-F238E27FC236}">
                <a16:creationId xmlns:a16="http://schemas.microsoft.com/office/drawing/2014/main" id="{E4E96757-A79E-8767-29D1-99EC557FE0B4}"/>
              </a:ext>
            </a:extLst>
          </p:cNvPr>
          <p:cNvSpPr txBox="1"/>
          <p:nvPr/>
        </p:nvSpPr>
        <p:spPr>
          <a:xfrm>
            <a:off x="4776659" y="1143387"/>
            <a:ext cx="4222734" cy="646331"/>
          </a:xfrm>
          <a:prstGeom prst="rect">
            <a:avLst/>
          </a:prstGeom>
          <a:noFill/>
        </p:spPr>
        <p:txBody>
          <a:bodyPr wrap="square">
            <a:spAutoFit/>
          </a:bodyPr>
          <a:lstStyle/>
          <a:p>
            <a:r>
              <a:rPr lang="en-US" b="1" dirty="0"/>
              <a:t>Vertical Circulation Improvements (Design and Construction)</a:t>
            </a:r>
            <a:endParaRPr lang="en-US" dirty="0"/>
          </a:p>
        </p:txBody>
      </p:sp>
      <p:sp>
        <p:nvSpPr>
          <p:cNvPr id="6" name="TextBox 5">
            <a:extLst>
              <a:ext uri="{FF2B5EF4-FFF2-40B4-BE49-F238E27FC236}">
                <a16:creationId xmlns:a16="http://schemas.microsoft.com/office/drawing/2014/main" id="{C8F32373-89E5-DF1D-684E-4B0BF5FA5159}"/>
              </a:ext>
            </a:extLst>
          </p:cNvPr>
          <p:cNvSpPr txBox="1"/>
          <p:nvPr/>
        </p:nvSpPr>
        <p:spPr>
          <a:xfrm>
            <a:off x="4789062" y="1877061"/>
            <a:ext cx="4197927" cy="2431435"/>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Design and construction services related to the reconstruction of the Airport terminal building escalator, elevator, and stairway. </a:t>
            </a:r>
          </a:p>
          <a:p>
            <a:r>
              <a:rPr lang="en-US" sz="1400" dirty="0">
                <a:solidFill>
                  <a:schemeClr val="dk1"/>
                </a:solidFill>
                <a:latin typeface="+mn-lt"/>
                <a:ea typeface="+mn-ea"/>
                <a:cs typeface="+mn-cs"/>
              </a:rPr>
              <a:t>In addition, this project included construction services related to the replacement of the Airport's chiller.</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Preserve capacity at the Airport.</a:t>
            </a:r>
          </a:p>
          <a:p>
            <a:endParaRPr lang="en-US" dirty="0"/>
          </a:p>
        </p:txBody>
      </p:sp>
    </p:spTree>
    <p:extLst>
      <p:ext uri="{BB962C8B-B14F-4D97-AF65-F5344CB8AC3E}">
        <p14:creationId xmlns:p14="http://schemas.microsoft.com/office/powerpoint/2010/main" val="416145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16D9C-6E05-710B-799B-BD47EAEF3B18}"/>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8E80634-0AE9-D664-1C02-170B1333ABD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4" imgW="405" imgH="405" progId="TCLayout.ActiveDocument.1">
                  <p:embed/>
                </p:oleObj>
              </mc:Choice>
              <mc:Fallback>
                <p:oleObj name="think-cell Slide" r:id="rId4" imgW="405" imgH="405" progId="TCLayout.ActiveDocument.1">
                  <p:embed/>
                  <p:pic>
                    <p:nvPicPr>
                      <p:cNvPr id="4" name="think-cell data - do not delete" hidden="1">
                        <a:extLst>
                          <a:ext uri="{FF2B5EF4-FFF2-40B4-BE49-F238E27FC236}">
                            <a16:creationId xmlns:a16="http://schemas.microsoft.com/office/drawing/2014/main" id="{8E01B321-784B-909E-B41A-69BE9728D6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9F82AE-104D-229B-E8AC-5F9C7D1B70D0}"/>
              </a:ext>
            </a:extLst>
          </p:cNvPr>
          <p:cNvSpPr>
            <a:spLocks noGrp="1"/>
          </p:cNvSpPr>
          <p:nvPr>
            <p:ph type="title"/>
          </p:nvPr>
        </p:nvSpPr>
        <p:spPr>
          <a:xfrm>
            <a:off x="25667" y="228600"/>
            <a:ext cx="8077200" cy="381000"/>
          </a:xfrm>
        </p:spPr>
        <p:txBody>
          <a:bodyPr vert="horz"/>
          <a:lstStyle/>
          <a:p>
            <a:r>
              <a:rPr lang="en-US" sz="2000" b="1" dirty="0">
                <a:solidFill>
                  <a:schemeClr val="tx1"/>
                </a:solidFill>
                <a:latin typeface="+mn-lt"/>
                <a:ea typeface="+mj-ea"/>
                <a:cs typeface="+mj-cs"/>
              </a:rPr>
              <a:t>Proposed Projects</a:t>
            </a:r>
          </a:p>
        </p:txBody>
      </p:sp>
      <p:sp>
        <p:nvSpPr>
          <p:cNvPr id="7" name="TextBox 6">
            <a:extLst>
              <a:ext uri="{FF2B5EF4-FFF2-40B4-BE49-F238E27FC236}">
                <a16:creationId xmlns:a16="http://schemas.microsoft.com/office/drawing/2014/main" id="{1090D90B-EBAA-A1E1-29EB-5162F3F6A090}"/>
              </a:ext>
            </a:extLst>
          </p:cNvPr>
          <p:cNvSpPr txBox="1"/>
          <p:nvPr/>
        </p:nvSpPr>
        <p:spPr>
          <a:xfrm>
            <a:off x="144607" y="1143387"/>
            <a:ext cx="4598580" cy="646331"/>
          </a:xfrm>
          <a:prstGeom prst="rect">
            <a:avLst/>
          </a:prstGeom>
          <a:noFill/>
        </p:spPr>
        <p:txBody>
          <a:bodyPr wrap="square">
            <a:spAutoFit/>
          </a:bodyPr>
          <a:lstStyle/>
          <a:p>
            <a:r>
              <a:rPr lang="en-US" b="1" dirty="0"/>
              <a:t>Environmental Assessment for Sanitary Sewer Improvements</a:t>
            </a:r>
            <a:endParaRPr lang="en-US" dirty="0"/>
          </a:p>
        </p:txBody>
      </p:sp>
      <p:sp>
        <p:nvSpPr>
          <p:cNvPr id="8" name="TextBox 7">
            <a:extLst>
              <a:ext uri="{FF2B5EF4-FFF2-40B4-BE49-F238E27FC236}">
                <a16:creationId xmlns:a16="http://schemas.microsoft.com/office/drawing/2014/main" id="{445D6C12-AB2D-99BC-F547-081B1CD66280}"/>
              </a:ext>
            </a:extLst>
          </p:cNvPr>
          <p:cNvSpPr txBox="1"/>
          <p:nvPr/>
        </p:nvSpPr>
        <p:spPr>
          <a:xfrm>
            <a:off x="169415" y="1825160"/>
            <a:ext cx="4197927" cy="2215991"/>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This project involved the development of an environmental assessment for a new sanitary sewer system at the Airport.</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Preserve capacity at the Airport</a:t>
            </a:r>
          </a:p>
          <a:p>
            <a:endParaRPr lang="en-US" sz="1400" dirty="0"/>
          </a:p>
          <a:p>
            <a:endParaRPr lang="en-US" dirty="0"/>
          </a:p>
        </p:txBody>
      </p:sp>
      <p:sp>
        <p:nvSpPr>
          <p:cNvPr id="2" name="TextBox 1">
            <a:extLst>
              <a:ext uri="{FF2B5EF4-FFF2-40B4-BE49-F238E27FC236}">
                <a16:creationId xmlns:a16="http://schemas.microsoft.com/office/drawing/2014/main" id="{442356C3-7B34-A43E-3415-9F24B97B3D41}"/>
              </a:ext>
            </a:extLst>
          </p:cNvPr>
          <p:cNvSpPr txBox="1"/>
          <p:nvPr/>
        </p:nvSpPr>
        <p:spPr>
          <a:xfrm>
            <a:off x="4776659" y="1143387"/>
            <a:ext cx="4222734" cy="369332"/>
          </a:xfrm>
          <a:prstGeom prst="rect">
            <a:avLst/>
          </a:prstGeom>
          <a:noFill/>
        </p:spPr>
        <p:txBody>
          <a:bodyPr wrap="square">
            <a:spAutoFit/>
          </a:bodyPr>
          <a:lstStyle/>
          <a:p>
            <a:r>
              <a:rPr lang="en-US" b="1" dirty="0"/>
              <a:t>Rehabilitate Access Road (Design)</a:t>
            </a:r>
            <a:endParaRPr lang="en-US" dirty="0"/>
          </a:p>
        </p:txBody>
      </p:sp>
      <p:sp>
        <p:nvSpPr>
          <p:cNvPr id="6" name="TextBox 5">
            <a:extLst>
              <a:ext uri="{FF2B5EF4-FFF2-40B4-BE49-F238E27FC236}">
                <a16:creationId xmlns:a16="http://schemas.microsoft.com/office/drawing/2014/main" id="{0FB57D76-96C0-0716-1B24-B5FDD4ACCBE2}"/>
              </a:ext>
            </a:extLst>
          </p:cNvPr>
          <p:cNvSpPr txBox="1"/>
          <p:nvPr/>
        </p:nvSpPr>
        <p:spPr>
          <a:xfrm>
            <a:off x="4789062" y="1676400"/>
            <a:ext cx="4197927" cy="2000548"/>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This project included design services for an access road rehabilitation on the Airport's east terminal access road.</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Preserve capacity at the Airport.</a:t>
            </a:r>
          </a:p>
          <a:p>
            <a:endParaRPr lang="en-US" dirty="0"/>
          </a:p>
        </p:txBody>
      </p:sp>
    </p:spTree>
    <p:extLst>
      <p:ext uri="{BB962C8B-B14F-4D97-AF65-F5344CB8AC3E}">
        <p14:creationId xmlns:p14="http://schemas.microsoft.com/office/powerpoint/2010/main" val="2624931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CA769-1A16-1F79-4FDC-B1579CFE7B8E}"/>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A8F7D81-862C-1031-EA73-39ACFC0FD9F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4" imgW="405" imgH="405" progId="TCLayout.ActiveDocument.1">
                  <p:embed/>
                </p:oleObj>
              </mc:Choice>
              <mc:Fallback>
                <p:oleObj name="think-cell Slide" r:id="rId4" imgW="405" imgH="405" progId="TCLayout.ActiveDocument.1">
                  <p:embed/>
                  <p:pic>
                    <p:nvPicPr>
                      <p:cNvPr id="4" name="think-cell data - do not delete" hidden="1">
                        <a:extLst>
                          <a:ext uri="{FF2B5EF4-FFF2-40B4-BE49-F238E27FC236}">
                            <a16:creationId xmlns:a16="http://schemas.microsoft.com/office/drawing/2014/main" id="{D8E80634-0AE9-D664-1C02-170B1333ABD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04AEF8B-4CF4-A548-89B0-4A75EF332E41}"/>
              </a:ext>
            </a:extLst>
          </p:cNvPr>
          <p:cNvSpPr>
            <a:spLocks noGrp="1"/>
          </p:cNvSpPr>
          <p:nvPr>
            <p:ph type="title"/>
          </p:nvPr>
        </p:nvSpPr>
        <p:spPr>
          <a:xfrm>
            <a:off x="25667" y="228600"/>
            <a:ext cx="8077200" cy="381000"/>
          </a:xfrm>
        </p:spPr>
        <p:txBody>
          <a:bodyPr vert="horz"/>
          <a:lstStyle/>
          <a:p>
            <a:r>
              <a:rPr lang="en-US" sz="2000" b="1" dirty="0">
                <a:solidFill>
                  <a:schemeClr val="tx1"/>
                </a:solidFill>
                <a:latin typeface="+mn-lt"/>
                <a:ea typeface="+mj-ea"/>
                <a:cs typeface="+mj-cs"/>
              </a:rPr>
              <a:t>Proposed Projects</a:t>
            </a:r>
          </a:p>
        </p:txBody>
      </p:sp>
      <p:sp>
        <p:nvSpPr>
          <p:cNvPr id="7" name="TextBox 6">
            <a:extLst>
              <a:ext uri="{FF2B5EF4-FFF2-40B4-BE49-F238E27FC236}">
                <a16:creationId xmlns:a16="http://schemas.microsoft.com/office/drawing/2014/main" id="{B4876720-D214-D54A-0CF2-294B2089BB65}"/>
              </a:ext>
            </a:extLst>
          </p:cNvPr>
          <p:cNvSpPr txBox="1"/>
          <p:nvPr/>
        </p:nvSpPr>
        <p:spPr>
          <a:xfrm>
            <a:off x="144607" y="1143387"/>
            <a:ext cx="4598580" cy="646331"/>
          </a:xfrm>
          <a:prstGeom prst="rect">
            <a:avLst/>
          </a:prstGeom>
          <a:noFill/>
        </p:spPr>
        <p:txBody>
          <a:bodyPr wrap="square">
            <a:spAutoFit/>
          </a:bodyPr>
          <a:lstStyle/>
          <a:p>
            <a:r>
              <a:rPr lang="en-US" b="1" dirty="0"/>
              <a:t>Replace Passenger Boarding Bridges (Design)</a:t>
            </a:r>
            <a:endParaRPr lang="en-US" dirty="0"/>
          </a:p>
        </p:txBody>
      </p:sp>
      <p:sp>
        <p:nvSpPr>
          <p:cNvPr id="8" name="TextBox 7">
            <a:extLst>
              <a:ext uri="{FF2B5EF4-FFF2-40B4-BE49-F238E27FC236}">
                <a16:creationId xmlns:a16="http://schemas.microsoft.com/office/drawing/2014/main" id="{1A52150F-55B4-B387-E370-70ABF1974783}"/>
              </a:ext>
            </a:extLst>
          </p:cNvPr>
          <p:cNvSpPr txBox="1"/>
          <p:nvPr/>
        </p:nvSpPr>
        <p:spPr>
          <a:xfrm>
            <a:off x="169415" y="1825160"/>
            <a:ext cx="3640585" cy="3077766"/>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Design of three replacement passenger boarding bridges at the Airport's Gates 3, 5, and 6, including upgrades to electrical power supply and new foundations as necessary.</a:t>
            </a:r>
          </a:p>
          <a:p>
            <a:r>
              <a:rPr lang="en-US" sz="1400" dirty="0">
                <a:solidFill>
                  <a:schemeClr val="dk1"/>
                </a:solidFill>
                <a:latin typeface="+mn-lt"/>
                <a:ea typeface="+mn-ea"/>
                <a:cs typeface="+mn-cs"/>
              </a:rPr>
              <a:t>The three passenger boarding bridges replaced existing passenger boarding bridges as these gates.</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Preserve capacity at the Airport.</a:t>
            </a:r>
          </a:p>
          <a:p>
            <a:endParaRPr lang="en-US" sz="1400" dirty="0"/>
          </a:p>
          <a:p>
            <a:endParaRPr lang="en-US" dirty="0"/>
          </a:p>
        </p:txBody>
      </p:sp>
      <p:pic>
        <p:nvPicPr>
          <p:cNvPr id="9" name="Picture 8" descr="A map of a city&#10;&#10;AI-generated content may be incorrect.">
            <a:extLst>
              <a:ext uri="{FF2B5EF4-FFF2-40B4-BE49-F238E27FC236}">
                <a16:creationId xmlns:a16="http://schemas.microsoft.com/office/drawing/2014/main" id="{ED873D12-27CE-3803-9226-F61C24E43F2E}"/>
              </a:ext>
            </a:extLst>
          </p:cNvPr>
          <p:cNvPicPr>
            <a:picLocks noChangeAspect="1"/>
          </p:cNvPicPr>
          <p:nvPr/>
        </p:nvPicPr>
        <p:blipFill>
          <a:blip r:embed="rId6"/>
          <a:srcRect l="35404" t="41112" r="19949" b="13333"/>
          <a:stretch>
            <a:fillRect/>
          </a:stretch>
        </p:blipFill>
        <p:spPr>
          <a:xfrm>
            <a:off x="3962400" y="1904613"/>
            <a:ext cx="4832195" cy="3810000"/>
          </a:xfrm>
          <a:prstGeom prst="rect">
            <a:avLst/>
          </a:prstGeom>
          <a:ln>
            <a:solidFill>
              <a:schemeClr val="tx1"/>
            </a:solidFill>
          </a:ln>
        </p:spPr>
      </p:pic>
    </p:spTree>
    <p:extLst>
      <p:ext uri="{BB962C8B-B14F-4D97-AF65-F5344CB8AC3E}">
        <p14:creationId xmlns:p14="http://schemas.microsoft.com/office/powerpoint/2010/main" val="2141683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B4B3B-A1B6-AF75-F766-87C39A0B8EBA}"/>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729EDEF-AA08-5516-BBE2-F312DD9ECDD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4" imgW="405" imgH="405" progId="TCLayout.ActiveDocument.1">
                  <p:embed/>
                </p:oleObj>
              </mc:Choice>
              <mc:Fallback>
                <p:oleObj name="think-cell Slide" r:id="rId4" imgW="405" imgH="405" progId="TCLayout.ActiveDocument.1">
                  <p:embed/>
                  <p:pic>
                    <p:nvPicPr>
                      <p:cNvPr id="4" name="think-cell data - do not delete" hidden="1">
                        <a:extLst>
                          <a:ext uri="{FF2B5EF4-FFF2-40B4-BE49-F238E27FC236}">
                            <a16:creationId xmlns:a16="http://schemas.microsoft.com/office/drawing/2014/main" id="{D8E80634-0AE9-D664-1C02-170B1333ABD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AB20088-BF94-6D45-3D84-E9374FC487F3}"/>
              </a:ext>
            </a:extLst>
          </p:cNvPr>
          <p:cNvSpPr>
            <a:spLocks noGrp="1"/>
          </p:cNvSpPr>
          <p:nvPr>
            <p:ph type="title"/>
          </p:nvPr>
        </p:nvSpPr>
        <p:spPr>
          <a:xfrm>
            <a:off x="25667" y="228600"/>
            <a:ext cx="8077200" cy="381000"/>
          </a:xfrm>
        </p:spPr>
        <p:txBody>
          <a:bodyPr vert="horz"/>
          <a:lstStyle/>
          <a:p>
            <a:r>
              <a:rPr lang="en-US" sz="2000" b="1" dirty="0">
                <a:solidFill>
                  <a:schemeClr val="tx1"/>
                </a:solidFill>
                <a:latin typeface="+mn-lt"/>
                <a:ea typeface="+mj-ea"/>
                <a:cs typeface="+mj-cs"/>
              </a:rPr>
              <a:t>Proposed Projects</a:t>
            </a:r>
          </a:p>
        </p:txBody>
      </p:sp>
      <p:sp>
        <p:nvSpPr>
          <p:cNvPr id="7" name="TextBox 6">
            <a:extLst>
              <a:ext uri="{FF2B5EF4-FFF2-40B4-BE49-F238E27FC236}">
                <a16:creationId xmlns:a16="http://schemas.microsoft.com/office/drawing/2014/main" id="{213746E0-0D9F-FF7B-74CE-80D616C99952}"/>
              </a:ext>
            </a:extLst>
          </p:cNvPr>
          <p:cNvSpPr txBox="1"/>
          <p:nvPr/>
        </p:nvSpPr>
        <p:spPr>
          <a:xfrm>
            <a:off x="144607" y="1143387"/>
            <a:ext cx="4598580" cy="369332"/>
          </a:xfrm>
          <a:prstGeom prst="rect">
            <a:avLst/>
          </a:prstGeom>
          <a:noFill/>
        </p:spPr>
        <p:txBody>
          <a:bodyPr wrap="square">
            <a:spAutoFit/>
          </a:bodyPr>
          <a:lstStyle/>
          <a:p>
            <a:r>
              <a:rPr lang="en-US" b="1" dirty="0"/>
              <a:t>Rehabilitate Taxiway (Design)</a:t>
            </a:r>
            <a:endParaRPr lang="en-US" dirty="0"/>
          </a:p>
        </p:txBody>
      </p:sp>
      <p:sp>
        <p:nvSpPr>
          <p:cNvPr id="8" name="TextBox 7">
            <a:extLst>
              <a:ext uri="{FF2B5EF4-FFF2-40B4-BE49-F238E27FC236}">
                <a16:creationId xmlns:a16="http://schemas.microsoft.com/office/drawing/2014/main" id="{83278807-E8F0-6283-0C0E-496F7C381F09}"/>
              </a:ext>
            </a:extLst>
          </p:cNvPr>
          <p:cNvSpPr txBox="1"/>
          <p:nvPr/>
        </p:nvSpPr>
        <p:spPr>
          <a:xfrm>
            <a:off x="169415" y="1825160"/>
            <a:ext cx="2649985" cy="3724096"/>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Design services associated with the relocation of Runway 14-32 hold lines and signage to meet setback standards. </a:t>
            </a:r>
          </a:p>
          <a:p>
            <a:r>
              <a:rPr lang="en-US" sz="1400" dirty="0">
                <a:solidFill>
                  <a:schemeClr val="dk1"/>
                </a:solidFill>
                <a:latin typeface="+mn-lt"/>
                <a:ea typeface="+mn-ea"/>
                <a:cs typeface="+mn-cs"/>
              </a:rPr>
              <a:t>The tasks included in the design are the relocation of holding positions including signs, runway guard lights, and surface markings located at Taxiways A1, A3, A5, A7, A2, B, A4, and A6.</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Preserve capacity at the Airport.</a:t>
            </a:r>
          </a:p>
          <a:p>
            <a:endParaRPr lang="en-US" sz="1400" dirty="0"/>
          </a:p>
          <a:p>
            <a:endParaRPr lang="en-US" dirty="0"/>
          </a:p>
        </p:txBody>
      </p:sp>
      <p:pic>
        <p:nvPicPr>
          <p:cNvPr id="5" name="Picture 4" descr="A map of a city&#10;&#10;AI-generated content may be incorrect.">
            <a:extLst>
              <a:ext uri="{FF2B5EF4-FFF2-40B4-BE49-F238E27FC236}">
                <a16:creationId xmlns:a16="http://schemas.microsoft.com/office/drawing/2014/main" id="{B2EFB67F-84AA-135C-FC46-E41A31298B90}"/>
              </a:ext>
            </a:extLst>
          </p:cNvPr>
          <p:cNvPicPr>
            <a:picLocks noChangeAspect="1"/>
          </p:cNvPicPr>
          <p:nvPr/>
        </p:nvPicPr>
        <p:blipFill>
          <a:blip r:embed="rId6"/>
          <a:srcRect l="3681" t="9527" b="9488"/>
          <a:stretch>
            <a:fillRect/>
          </a:stretch>
        </p:blipFill>
        <p:spPr>
          <a:xfrm>
            <a:off x="2835349" y="1842881"/>
            <a:ext cx="6063599" cy="3939540"/>
          </a:xfrm>
          <a:prstGeom prst="rect">
            <a:avLst/>
          </a:prstGeom>
        </p:spPr>
      </p:pic>
    </p:spTree>
    <p:extLst>
      <p:ext uri="{BB962C8B-B14F-4D97-AF65-F5344CB8AC3E}">
        <p14:creationId xmlns:p14="http://schemas.microsoft.com/office/powerpoint/2010/main" val="3503865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009FF-7668-370E-9FAD-8742B8D8518E}"/>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B38194B-C833-8E6A-BDD8-7A3E7B0164F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4" imgW="405" imgH="405" progId="TCLayout.ActiveDocument.1">
                  <p:embed/>
                </p:oleObj>
              </mc:Choice>
              <mc:Fallback>
                <p:oleObj name="think-cell Slide" r:id="rId4" imgW="405" imgH="405" progId="TCLayout.ActiveDocument.1">
                  <p:embed/>
                  <p:pic>
                    <p:nvPicPr>
                      <p:cNvPr id="4" name="think-cell data - do not delete" hidden="1">
                        <a:extLst>
                          <a:ext uri="{FF2B5EF4-FFF2-40B4-BE49-F238E27FC236}">
                            <a16:creationId xmlns:a16="http://schemas.microsoft.com/office/drawing/2014/main" id="{5729EDEF-AA08-5516-BBE2-F312DD9ECD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40F94AC-7089-2E9D-6775-512BE833088D}"/>
              </a:ext>
            </a:extLst>
          </p:cNvPr>
          <p:cNvSpPr>
            <a:spLocks noGrp="1"/>
          </p:cNvSpPr>
          <p:nvPr>
            <p:ph type="title"/>
          </p:nvPr>
        </p:nvSpPr>
        <p:spPr>
          <a:xfrm>
            <a:off x="25667" y="228600"/>
            <a:ext cx="8077200" cy="381000"/>
          </a:xfrm>
        </p:spPr>
        <p:txBody>
          <a:bodyPr vert="horz"/>
          <a:lstStyle/>
          <a:p>
            <a:r>
              <a:rPr lang="en-US" sz="2000" b="1" dirty="0">
                <a:solidFill>
                  <a:schemeClr val="tx1"/>
                </a:solidFill>
                <a:latin typeface="+mn-lt"/>
                <a:ea typeface="+mj-ea"/>
                <a:cs typeface="+mj-cs"/>
              </a:rPr>
              <a:t>Proposed Projects</a:t>
            </a:r>
          </a:p>
        </p:txBody>
      </p:sp>
      <p:sp>
        <p:nvSpPr>
          <p:cNvPr id="7" name="TextBox 6">
            <a:extLst>
              <a:ext uri="{FF2B5EF4-FFF2-40B4-BE49-F238E27FC236}">
                <a16:creationId xmlns:a16="http://schemas.microsoft.com/office/drawing/2014/main" id="{C4927BE0-3E57-51D0-4492-F40B9E9CE929}"/>
              </a:ext>
            </a:extLst>
          </p:cNvPr>
          <p:cNvSpPr txBox="1"/>
          <p:nvPr/>
        </p:nvSpPr>
        <p:spPr>
          <a:xfrm>
            <a:off x="144607" y="1143387"/>
            <a:ext cx="4598580" cy="369332"/>
          </a:xfrm>
          <a:prstGeom prst="rect">
            <a:avLst/>
          </a:prstGeom>
          <a:noFill/>
        </p:spPr>
        <p:txBody>
          <a:bodyPr wrap="square">
            <a:spAutoFit/>
          </a:bodyPr>
          <a:lstStyle/>
          <a:p>
            <a:r>
              <a:rPr lang="en-US" b="1" dirty="0"/>
              <a:t>Construct Access Road (Design)</a:t>
            </a:r>
            <a:endParaRPr lang="en-US" dirty="0"/>
          </a:p>
        </p:txBody>
      </p:sp>
      <p:sp>
        <p:nvSpPr>
          <p:cNvPr id="8" name="TextBox 7">
            <a:extLst>
              <a:ext uri="{FF2B5EF4-FFF2-40B4-BE49-F238E27FC236}">
                <a16:creationId xmlns:a16="http://schemas.microsoft.com/office/drawing/2014/main" id="{EB7F5CEA-47D7-3863-61A5-14647A2BEBF7}"/>
              </a:ext>
            </a:extLst>
          </p:cNvPr>
          <p:cNvSpPr txBox="1"/>
          <p:nvPr/>
        </p:nvSpPr>
        <p:spPr>
          <a:xfrm>
            <a:off x="169415" y="1825160"/>
            <a:ext cx="3564385" cy="2862322"/>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Design of a general aviation access road (including realignment). </a:t>
            </a:r>
          </a:p>
          <a:p>
            <a:r>
              <a:rPr lang="en-US" sz="1400" dirty="0">
                <a:solidFill>
                  <a:schemeClr val="dk1"/>
                </a:solidFill>
                <a:latin typeface="+mn-lt"/>
                <a:ea typeface="+mn-ea"/>
                <a:cs typeface="+mn-cs"/>
              </a:rPr>
              <a:t>The new GA access road connects to the prior Airport Road at La Croix Court and provides a new access road to the west of the existing access road. </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Expand capacity at the Airport.</a:t>
            </a:r>
          </a:p>
          <a:p>
            <a:endParaRPr lang="en-US" sz="1400" dirty="0"/>
          </a:p>
          <a:p>
            <a:endParaRPr lang="en-US" dirty="0"/>
          </a:p>
        </p:txBody>
      </p:sp>
      <p:pic>
        <p:nvPicPr>
          <p:cNvPr id="2" name="Picture 1" descr="A map of a city&#10;&#10;AI-generated content may be incorrect.">
            <a:extLst>
              <a:ext uri="{FF2B5EF4-FFF2-40B4-BE49-F238E27FC236}">
                <a16:creationId xmlns:a16="http://schemas.microsoft.com/office/drawing/2014/main" id="{5CDF10B9-A36D-037F-8E61-A81E367CD0BC}"/>
              </a:ext>
            </a:extLst>
          </p:cNvPr>
          <p:cNvPicPr>
            <a:picLocks noChangeAspect="1"/>
          </p:cNvPicPr>
          <p:nvPr/>
        </p:nvPicPr>
        <p:blipFill>
          <a:blip r:embed="rId6"/>
          <a:srcRect l="20535" t="10000" r="27163" b="8889"/>
          <a:stretch>
            <a:fillRect/>
          </a:stretch>
        </p:blipFill>
        <p:spPr>
          <a:xfrm>
            <a:off x="4343400" y="1512719"/>
            <a:ext cx="3886200" cy="4657053"/>
          </a:xfrm>
          <a:prstGeom prst="rect">
            <a:avLst/>
          </a:prstGeom>
          <a:ln>
            <a:solidFill>
              <a:schemeClr val="tx1"/>
            </a:solidFill>
          </a:ln>
        </p:spPr>
      </p:pic>
    </p:spTree>
    <p:extLst>
      <p:ext uri="{BB962C8B-B14F-4D97-AF65-F5344CB8AC3E}">
        <p14:creationId xmlns:p14="http://schemas.microsoft.com/office/powerpoint/2010/main" val="2166957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BD606-C520-75F4-3E04-BBDFEA35000A}"/>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6F97002-144B-DF12-37C4-A5BD6A2C3F5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4" imgW="405" imgH="405" progId="TCLayout.ActiveDocument.1">
                  <p:embed/>
                </p:oleObj>
              </mc:Choice>
              <mc:Fallback>
                <p:oleObj name="think-cell Slide" r:id="rId4" imgW="405" imgH="405" progId="TCLayout.ActiveDocument.1">
                  <p:embed/>
                  <p:pic>
                    <p:nvPicPr>
                      <p:cNvPr id="4" name="think-cell data - do not delete" hidden="1">
                        <a:extLst>
                          <a:ext uri="{FF2B5EF4-FFF2-40B4-BE49-F238E27FC236}">
                            <a16:creationId xmlns:a16="http://schemas.microsoft.com/office/drawing/2014/main" id="{D8E80634-0AE9-D664-1C02-170B1333ABD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D32C0316-9100-C168-EFFE-C717F6E37E23}"/>
              </a:ext>
            </a:extLst>
          </p:cNvPr>
          <p:cNvSpPr>
            <a:spLocks noGrp="1"/>
          </p:cNvSpPr>
          <p:nvPr>
            <p:ph type="title"/>
          </p:nvPr>
        </p:nvSpPr>
        <p:spPr>
          <a:xfrm>
            <a:off x="25667" y="228600"/>
            <a:ext cx="8077200" cy="381000"/>
          </a:xfrm>
        </p:spPr>
        <p:txBody>
          <a:bodyPr vert="horz"/>
          <a:lstStyle/>
          <a:p>
            <a:r>
              <a:rPr lang="en-US" sz="2000" b="1" dirty="0">
                <a:solidFill>
                  <a:schemeClr val="tx1"/>
                </a:solidFill>
                <a:latin typeface="+mn-lt"/>
                <a:ea typeface="+mj-ea"/>
                <a:cs typeface="+mj-cs"/>
              </a:rPr>
              <a:t>Proposed Projects</a:t>
            </a:r>
          </a:p>
        </p:txBody>
      </p:sp>
      <p:sp>
        <p:nvSpPr>
          <p:cNvPr id="7" name="TextBox 6">
            <a:extLst>
              <a:ext uri="{FF2B5EF4-FFF2-40B4-BE49-F238E27FC236}">
                <a16:creationId xmlns:a16="http://schemas.microsoft.com/office/drawing/2014/main" id="{4225DC90-F301-470C-5CB9-37782125DCF0}"/>
              </a:ext>
            </a:extLst>
          </p:cNvPr>
          <p:cNvSpPr txBox="1"/>
          <p:nvPr/>
        </p:nvSpPr>
        <p:spPr>
          <a:xfrm>
            <a:off x="144607" y="1143387"/>
            <a:ext cx="4598580" cy="369332"/>
          </a:xfrm>
          <a:prstGeom prst="rect">
            <a:avLst/>
          </a:prstGeom>
          <a:noFill/>
        </p:spPr>
        <p:txBody>
          <a:bodyPr wrap="square">
            <a:spAutoFit/>
          </a:bodyPr>
          <a:lstStyle/>
          <a:p>
            <a:r>
              <a:rPr lang="en-US" b="1" dirty="0"/>
              <a:t>PFC Consulting Services</a:t>
            </a:r>
            <a:endParaRPr lang="en-US" dirty="0"/>
          </a:p>
        </p:txBody>
      </p:sp>
      <p:sp>
        <p:nvSpPr>
          <p:cNvPr id="8" name="TextBox 7">
            <a:extLst>
              <a:ext uri="{FF2B5EF4-FFF2-40B4-BE49-F238E27FC236}">
                <a16:creationId xmlns:a16="http://schemas.microsoft.com/office/drawing/2014/main" id="{B903BFBA-F275-A81E-DEC9-3E9CC75E5AF7}"/>
              </a:ext>
            </a:extLst>
          </p:cNvPr>
          <p:cNvSpPr txBox="1"/>
          <p:nvPr/>
        </p:nvSpPr>
        <p:spPr>
          <a:xfrm>
            <a:off x="169415" y="1825160"/>
            <a:ext cx="4197927" cy="2862322"/>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The project includes consulting services related to the preparation of this PFC Application. </a:t>
            </a:r>
          </a:p>
          <a:p>
            <a:r>
              <a:rPr lang="en-US" sz="1400" dirty="0">
                <a:solidFill>
                  <a:schemeClr val="dk1"/>
                </a:solidFill>
                <a:latin typeface="+mn-lt"/>
                <a:ea typeface="+mn-ea"/>
                <a:cs typeface="+mn-cs"/>
              </a:rPr>
              <a:t>This project would cover PFC consulting fees for the period November 2024 through September 2025.</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PFC application preparation is eligible for reimbursement as a PFC administrative support cost under CFR 158.13(b).</a:t>
            </a:r>
          </a:p>
          <a:p>
            <a:endParaRPr lang="en-US" sz="1400" dirty="0"/>
          </a:p>
          <a:p>
            <a:endParaRPr lang="en-US" dirty="0"/>
          </a:p>
        </p:txBody>
      </p:sp>
      <p:sp>
        <p:nvSpPr>
          <p:cNvPr id="2" name="TextBox 1">
            <a:extLst>
              <a:ext uri="{FF2B5EF4-FFF2-40B4-BE49-F238E27FC236}">
                <a16:creationId xmlns:a16="http://schemas.microsoft.com/office/drawing/2014/main" id="{F87DC077-03E2-0524-BB7C-00C311F21A0D}"/>
              </a:ext>
            </a:extLst>
          </p:cNvPr>
          <p:cNvSpPr txBox="1"/>
          <p:nvPr/>
        </p:nvSpPr>
        <p:spPr>
          <a:xfrm>
            <a:off x="4743187" y="1143387"/>
            <a:ext cx="4222734" cy="369332"/>
          </a:xfrm>
          <a:prstGeom prst="rect">
            <a:avLst/>
          </a:prstGeom>
          <a:noFill/>
        </p:spPr>
        <p:txBody>
          <a:bodyPr wrap="square">
            <a:spAutoFit/>
          </a:bodyPr>
          <a:lstStyle/>
          <a:p>
            <a:r>
              <a:rPr lang="en-US" b="1" dirty="0"/>
              <a:t>Terminal Expansion (Design)</a:t>
            </a:r>
            <a:endParaRPr lang="en-US" dirty="0"/>
          </a:p>
        </p:txBody>
      </p:sp>
      <p:sp>
        <p:nvSpPr>
          <p:cNvPr id="6" name="TextBox 5">
            <a:extLst>
              <a:ext uri="{FF2B5EF4-FFF2-40B4-BE49-F238E27FC236}">
                <a16:creationId xmlns:a16="http://schemas.microsoft.com/office/drawing/2014/main" id="{B4F2A859-8D09-AEEB-EF78-B48060A9D365}"/>
              </a:ext>
            </a:extLst>
          </p:cNvPr>
          <p:cNvSpPr txBox="1"/>
          <p:nvPr/>
        </p:nvSpPr>
        <p:spPr>
          <a:xfrm>
            <a:off x="4789062" y="1676400"/>
            <a:ext cx="4197927" cy="3662541"/>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This project includes design services associated with the Airport's Terminal Renovation and Expansion (Phases 1 and 2). </a:t>
            </a:r>
          </a:p>
          <a:p>
            <a:r>
              <a:rPr lang="en-US" sz="1400" dirty="0">
                <a:solidFill>
                  <a:schemeClr val="dk1"/>
                </a:solidFill>
                <a:latin typeface="+mn-lt"/>
                <a:ea typeface="+mn-ea"/>
                <a:cs typeface="+mn-cs"/>
              </a:rPr>
              <a:t>Phase 1 will expand the airport's ticketing, checked baggage area, and TSA checkpoint. </a:t>
            </a:r>
          </a:p>
          <a:p>
            <a:r>
              <a:rPr lang="en-US" sz="1400" dirty="0">
                <a:solidFill>
                  <a:schemeClr val="dk1"/>
                </a:solidFill>
                <a:latin typeface="+mn-lt"/>
                <a:ea typeface="+mn-ea"/>
                <a:cs typeface="+mn-cs"/>
              </a:rPr>
              <a:t>Phase 2 will expand the Airport's gate area, adding </a:t>
            </a:r>
            <a:r>
              <a:rPr lang="en-US" sz="1400">
                <a:solidFill>
                  <a:schemeClr val="dk1"/>
                </a:solidFill>
                <a:latin typeface="+mn-lt"/>
                <a:ea typeface="+mn-ea"/>
                <a:cs typeface="+mn-cs"/>
              </a:rPr>
              <a:t>approximately five </a:t>
            </a:r>
            <a:r>
              <a:rPr lang="en-US" sz="1400" dirty="0">
                <a:solidFill>
                  <a:schemeClr val="dk1"/>
                </a:solidFill>
                <a:latin typeface="+mn-lt"/>
                <a:ea typeface="+mn-ea"/>
                <a:cs typeface="+mn-cs"/>
              </a:rPr>
              <a:t>new gates. </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The expansion and renovation of the Airport is necessary to accommodate existing and project passenger growth and to accommodate shifts in aircraft type. The existing terminal was built in 1986, and the last major renovation and improvement project was completed in 2012. </a:t>
            </a:r>
            <a:endParaRPr lang="en-US" dirty="0"/>
          </a:p>
        </p:txBody>
      </p:sp>
    </p:spTree>
    <p:extLst>
      <p:ext uri="{BB962C8B-B14F-4D97-AF65-F5344CB8AC3E}">
        <p14:creationId xmlns:p14="http://schemas.microsoft.com/office/powerpoint/2010/main" val="160920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0D5612A-13BA-F440-D841-98D430CE3382}"/>
              </a:ext>
            </a:extLst>
          </p:cNvPr>
          <p:cNvGraphicFramePr>
            <a:graphicFrameLocks noChangeAspect="1"/>
          </p:cNvGraphicFramePr>
          <p:nvPr>
            <p:custDataLst>
              <p:tags r:id="rId2"/>
            </p:custDataLst>
            <p:extLst>
              <p:ext uri="{D42A27DB-BD31-4B8C-83A1-F6EECF244321}">
                <p14:modId xmlns:p14="http://schemas.microsoft.com/office/powerpoint/2010/main" val="1908803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4" imgW="405" imgH="405" progId="TCLayout.ActiveDocument.1">
                  <p:embed/>
                </p:oleObj>
              </mc:Choice>
              <mc:Fallback>
                <p:oleObj name="think-cell Slide" r:id="rId4" imgW="405"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99EB99-9D22-4F44-BC71-3E394A6D89EA}"/>
              </a:ext>
            </a:extLst>
          </p:cNvPr>
          <p:cNvSpPr>
            <a:spLocks noGrp="1"/>
          </p:cNvSpPr>
          <p:nvPr>
            <p:ph type="title"/>
          </p:nvPr>
        </p:nvSpPr>
        <p:spPr/>
        <p:txBody>
          <a:bodyPr vert="horz"/>
          <a:lstStyle/>
          <a:p>
            <a:r>
              <a:rPr lang="en-US" dirty="0"/>
              <a:t>Overview</a:t>
            </a:r>
          </a:p>
        </p:txBody>
      </p:sp>
      <p:sp>
        <p:nvSpPr>
          <p:cNvPr id="5" name="Text Placeholder 4">
            <a:extLst>
              <a:ext uri="{FF2B5EF4-FFF2-40B4-BE49-F238E27FC236}">
                <a16:creationId xmlns:a16="http://schemas.microsoft.com/office/drawing/2014/main" id="{F256CF90-03DC-40EE-AB06-0BDBEED4B4FD}"/>
              </a:ext>
            </a:extLst>
          </p:cNvPr>
          <p:cNvSpPr>
            <a:spLocks noGrp="1"/>
          </p:cNvSpPr>
          <p:nvPr>
            <p:ph type="body" idx="1"/>
          </p:nvPr>
        </p:nvSpPr>
        <p:spPr>
          <a:xfrm>
            <a:off x="152399" y="864834"/>
            <a:ext cx="3886201" cy="5334000"/>
          </a:xfrm>
        </p:spPr>
        <p:txBody>
          <a:bodyPr/>
          <a:lstStyle/>
          <a:p>
            <a:r>
              <a:rPr lang="en-US" sz="1600" dirty="0"/>
              <a:t>The City of Rapid City (the City) intends to submit a new PFC application to the Federal Aviation Administration (FAA) for 19 projects at Rapid City Regional Airport (the Airport) </a:t>
            </a:r>
          </a:p>
          <a:p>
            <a:r>
              <a:rPr lang="en-US" sz="1600" dirty="0"/>
              <a:t>The proposed application was described in the public notice from June of 2025; the current notice reflects the updated PFC request for the application </a:t>
            </a:r>
          </a:p>
          <a:p>
            <a:r>
              <a:rPr lang="en-US" sz="1600" dirty="0"/>
              <a:t>The PFC Level for the Airport will continue to be $4.50 per eligible enplaned passenger</a:t>
            </a:r>
          </a:p>
          <a:p>
            <a:r>
              <a:rPr lang="en-US" sz="1600" dirty="0"/>
              <a:t>Estimated charge effective date for the application: June 1, 2033</a:t>
            </a:r>
          </a:p>
          <a:p>
            <a:r>
              <a:rPr lang="en-US" sz="1600" dirty="0"/>
              <a:t>Estimated charge expiration date for the application: August 1, 2035</a:t>
            </a:r>
          </a:p>
          <a:p>
            <a:r>
              <a:rPr lang="en-US" sz="1600" dirty="0"/>
              <a:t>Estimated total PFC revenue to be collected under application: $4,664,208 </a:t>
            </a:r>
          </a:p>
        </p:txBody>
      </p:sp>
      <p:graphicFrame>
        <p:nvGraphicFramePr>
          <p:cNvPr id="6" name="Table 5">
            <a:extLst>
              <a:ext uri="{FF2B5EF4-FFF2-40B4-BE49-F238E27FC236}">
                <a16:creationId xmlns:a16="http://schemas.microsoft.com/office/drawing/2014/main" id="{067D3FA5-D5F5-628B-56AA-8163E236A2F5}"/>
              </a:ext>
            </a:extLst>
          </p:cNvPr>
          <p:cNvGraphicFramePr>
            <a:graphicFrameLocks noGrp="1"/>
          </p:cNvGraphicFramePr>
          <p:nvPr>
            <p:extLst>
              <p:ext uri="{D42A27DB-BD31-4B8C-83A1-F6EECF244321}">
                <p14:modId xmlns:p14="http://schemas.microsoft.com/office/powerpoint/2010/main" val="1246532320"/>
              </p:ext>
            </p:extLst>
          </p:nvPr>
        </p:nvGraphicFramePr>
        <p:xfrm>
          <a:off x="4387360" y="864834"/>
          <a:ext cx="4495801" cy="5344104"/>
        </p:xfrm>
        <a:graphic>
          <a:graphicData uri="http://schemas.openxmlformats.org/drawingml/2006/table">
            <a:tbl>
              <a:tblPr firstRow="1" bandRow="1">
                <a:tableStyleId>{5C22544A-7EE6-4342-B048-85BDC9FD1C3A}</a:tableStyleId>
              </a:tblPr>
              <a:tblGrid>
                <a:gridCol w="497541">
                  <a:extLst>
                    <a:ext uri="{9D8B030D-6E8A-4147-A177-3AD203B41FA5}">
                      <a16:colId xmlns:a16="http://schemas.microsoft.com/office/drawing/2014/main" val="1524456241"/>
                    </a:ext>
                  </a:extLst>
                </a:gridCol>
                <a:gridCol w="3160060">
                  <a:extLst>
                    <a:ext uri="{9D8B030D-6E8A-4147-A177-3AD203B41FA5}">
                      <a16:colId xmlns:a16="http://schemas.microsoft.com/office/drawing/2014/main" val="3277947943"/>
                    </a:ext>
                  </a:extLst>
                </a:gridCol>
                <a:gridCol w="838200">
                  <a:extLst>
                    <a:ext uri="{9D8B030D-6E8A-4147-A177-3AD203B41FA5}">
                      <a16:colId xmlns:a16="http://schemas.microsoft.com/office/drawing/2014/main" val="443639512"/>
                    </a:ext>
                  </a:extLst>
                </a:gridCol>
              </a:tblGrid>
              <a:tr h="359354">
                <a:tc>
                  <a:txBody>
                    <a:bodyPr/>
                    <a:lstStyle/>
                    <a:p>
                      <a:pPr algn="l" fontAlgn="b"/>
                      <a:r>
                        <a:rPr lang="en-US" sz="1100" b="0" i="0" u="none" strike="noStrike" dirty="0">
                          <a:solidFill>
                            <a:schemeClr val="bg1"/>
                          </a:solidFill>
                          <a:effectLst/>
                          <a:latin typeface="Aptos Narrow" panose="020B0004020202020204" pitchFamily="34" charset="0"/>
                        </a:rPr>
                        <a:t>Project No.</a:t>
                      </a:r>
                    </a:p>
                  </a:txBody>
                  <a:tcPr marL="6350" marR="6350" marT="6350" marB="0" anchor="b"/>
                </a:tc>
                <a:tc>
                  <a:txBody>
                    <a:bodyPr/>
                    <a:lstStyle/>
                    <a:p>
                      <a:pPr algn="l" fontAlgn="b"/>
                      <a:r>
                        <a:rPr lang="en-US" sz="1100" b="0" i="0" u="none" strike="noStrike" dirty="0">
                          <a:solidFill>
                            <a:schemeClr val="bg1"/>
                          </a:solidFill>
                          <a:effectLst/>
                          <a:latin typeface="Aptos Narrow" panose="020B0004020202020204" pitchFamily="34" charset="0"/>
                        </a:rPr>
                        <a:t>Project Title</a:t>
                      </a:r>
                    </a:p>
                  </a:txBody>
                  <a:tcPr marL="6350" marR="6350" marT="6350" marB="0" anchor="b"/>
                </a:tc>
                <a:tc>
                  <a:txBody>
                    <a:bodyPr/>
                    <a:lstStyle/>
                    <a:p>
                      <a:pPr algn="l" fontAlgn="b"/>
                      <a:r>
                        <a:rPr lang="en-US" sz="1100" b="0" i="0" u="none" strike="noStrike" dirty="0">
                          <a:solidFill>
                            <a:schemeClr val="bg1"/>
                          </a:solidFill>
                          <a:effectLst/>
                          <a:latin typeface="Aptos Narrow" panose="020B0004020202020204" pitchFamily="34" charset="0"/>
                        </a:rPr>
                        <a:t>PFC Pay-as-you-go</a:t>
                      </a:r>
                    </a:p>
                  </a:txBody>
                  <a:tcPr marL="6350" marR="6350" marT="6350" marB="0" anchor="b"/>
                </a:tc>
                <a:extLst>
                  <a:ext uri="{0D108BD9-81ED-4DB2-BD59-A6C34878D82A}">
                    <a16:rowId xmlns:a16="http://schemas.microsoft.com/office/drawing/2014/main" val="1590765437"/>
                  </a:ext>
                </a:extLst>
              </a:tr>
              <a:tr h="228600">
                <a:tc>
                  <a:txBody>
                    <a:bodyPr/>
                    <a:lstStyle/>
                    <a:p>
                      <a:pPr algn="r" fontAlgn="b"/>
                      <a:r>
                        <a:rPr lang="en-US" sz="1000" b="0" i="0" u="none" strike="noStrike" dirty="0">
                          <a:solidFill>
                            <a:srgbClr val="000000"/>
                          </a:solidFill>
                          <a:effectLst/>
                          <a:latin typeface="Aptos Narrow" panose="020B0004020202020204" pitchFamily="34" charset="0"/>
                        </a:rPr>
                        <a:t>1</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Rehabilitate Runways 5-23 and 14-32</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 $      181,674 </a:t>
                      </a:r>
                    </a:p>
                  </a:txBody>
                  <a:tcPr marL="6350" marR="6350" marT="6350" marB="0" anchor="b"/>
                </a:tc>
                <a:extLst>
                  <a:ext uri="{0D108BD9-81ED-4DB2-BD59-A6C34878D82A}">
                    <a16:rowId xmlns:a16="http://schemas.microsoft.com/office/drawing/2014/main" val="1098609735"/>
                  </a:ext>
                </a:extLst>
              </a:tr>
              <a:tr h="228600">
                <a:tc>
                  <a:txBody>
                    <a:bodyPr/>
                    <a:lstStyle/>
                    <a:p>
                      <a:pPr algn="r" fontAlgn="b"/>
                      <a:r>
                        <a:rPr lang="en-US" sz="1000" b="0" i="0" u="none" strike="noStrike" dirty="0">
                          <a:solidFill>
                            <a:srgbClr val="000000"/>
                          </a:solidFill>
                          <a:effectLst/>
                          <a:latin typeface="Aptos Narrow" panose="020B0004020202020204" pitchFamily="34" charset="0"/>
                        </a:rPr>
                        <a:t>2</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Wildlife Hazard Assessment</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 $           3,571 </a:t>
                      </a:r>
                    </a:p>
                  </a:txBody>
                  <a:tcPr marL="6350" marR="6350" marT="6350" marB="0" anchor="b"/>
                </a:tc>
                <a:extLst>
                  <a:ext uri="{0D108BD9-81ED-4DB2-BD59-A6C34878D82A}">
                    <a16:rowId xmlns:a16="http://schemas.microsoft.com/office/drawing/2014/main" val="1967714793"/>
                  </a:ext>
                </a:extLst>
              </a:tr>
              <a:tr h="228600">
                <a:tc>
                  <a:txBody>
                    <a:bodyPr/>
                    <a:lstStyle/>
                    <a:p>
                      <a:pPr algn="r" fontAlgn="b"/>
                      <a:r>
                        <a:rPr lang="en-US" sz="1000" b="0" i="0" u="none" strike="noStrike" dirty="0">
                          <a:solidFill>
                            <a:srgbClr val="000000"/>
                          </a:solidFill>
                          <a:effectLst/>
                          <a:latin typeface="Aptos Narrow" panose="020B0004020202020204" pitchFamily="34" charset="0"/>
                        </a:rPr>
                        <a:t>3</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Apron Expansion Phase 1 and 2 (Design and Construction)</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 $      112,405 </a:t>
                      </a:r>
                    </a:p>
                  </a:txBody>
                  <a:tcPr marL="6350" marR="6350" marT="6350" marB="0" anchor="b"/>
                </a:tc>
                <a:extLst>
                  <a:ext uri="{0D108BD9-81ED-4DB2-BD59-A6C34878D82A}">
                    <a16:rowId xmlns:a16="http://schemas.microsoft.com/office/drawing/2014/main" val="1054054236"/>
                  </a:ext>
                </a:extLst>
              </a:tr>
              <a:tr h="228600">
                <a:tc>
                  <a:txBody>
                    <a:bodyPr/>
                    <a:lstStyle/>
                    <a:p>
                      <a:pPr algn="r" fontAlgn="b"/>
                      <a:r>
                        <a:rPr lang="en-US" sz="1000" b="0" i="0" u="none" strike="noStrike">
                          <a:solidFill>
                            <a:srgbClr val="000000"/>
                          </a:solidFill>
                          <a:effectLst/>
                          <a:latin typeface="Aptos Narrow" panose="020B0004020202020204" pitchFamily="34" charset="0"/>
                        </a:rPr>
                        <a:t>4</a:t>
                      </a:r>
                    </a:p>
                  </a:txBody>
                  <a:tcPr marL="6350" marR="6350" marT="6350" marB="0" anchor="b"/>
                </a:tc>
                <a:tc>
                  <a:txBody>
                    <a:bodyPr/>
                    <a:lstStyle/>
                    <a:p>
                      <a:pPr algn="l" fontAlgn="b"/>
                      <a:r>
                        <a:rPr lang="en-US" sz="1000" b="0" i="0" u="none" strike="noStrike">
                          <a:solidFill>
                            <a:srgbClr val="000000"/>
                          </a:solidFill>
                          <a:effectLst/>
                          <a:latin typeface="Aptos Narrow" panose="020B0004020202020204" pitchFamily="34" charset="0"/>
                        </a:rPr>
                        <a:t>Runway 5-23 Lighting Upgrade</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 $                598 </a:t>
                      </a:r>
                    </a:p>
                  </a:txBody>
                  <a:tcPr marL="6350" marR="6350" marT="6350" marB="0" anchor="b"/>
                </a:tc>
                <a:extLst>
                  <a:ext uri="{0D108BD9-81ED-4DB2-BD59-A6C34878D82A}">
                    <a16:rowId xmlns:a16="http://schemas.microsoft.com/office/drawing/2014/main" val="1069319870"/>
                  </a:ext>
                </a:extLst>
              </a:tr>
              <a:tr h="228600">
                <a:tc>
                  <a:txBody>
                    <a:bodyPr/>
                    <a:lstStyle/>
                    <a:p>
                      <a:pPr algn="r" fontAlgn="b"/>
                      <a:r>
                        <a:rPr lang="en-US" sz="1000" b="0" i="0" u="none" strike="noStrike">
                          <a:solidFill>
                            <a:srgbClr val="000000"/>
                          </a:solidFill>
                          <a:effectLst/>
                          <a:latin typeface="Aptos Narrow" panose="020B0004020202020204" pitchFamily="34" charset="0"/>
                        </a:rPr>
                        <a:t>5</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Update Airport Master Plan and Airport Layout Plan Including AGIS</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 $         27,972 </a:t>
                      </a:r>
                    </a:p>
                  </a:txBody>
                  <a:tcPr marL="6350" marR="6350" marT="6350" marB="0" anchor="b"/>
                </a:tc>
                <a:extLst>
                  <a:ext uri="{0D108BD9-81ED-4DB2-BD59-A6C34878D82A}">
                    <a16:rowId xmlns:a16="http://schemas.microsoft.com/office/drawing/2014/main" val="833755692"/>
                  </a:ext>
                </a:extLst>
              </a:tr>
              <a:tr h="228600">
                <a:tc>
                  <a:txBody>
                    <a:bodyPr/>
                    <a:lstStyle/>
                    <a:p>
                      <a:pPr algn="r" fontAlgn="b"/>
                      <a:r>
                        <a:rPr lang="en-US" sz="1000" b="0" i="0" u="none" strike="noStrike" dirty="0">
                          <a:solidFill>
                            <a:srgbClr val="000000"/>
                          </a:solidFill>
                          <a:effectLst/>
                          <a:latin typeface="Aptos Narrow" panose="020B0004020202020204" pitchFamily="34" charset="0"/>
                        </a:rPr>
                        <a:t>6</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SRE Acquisition</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 $          64,739  </a:t>
                      </a:r>
                    </a:p>
                  </a:txBody>
                  <a:tcPr marL="6350" marR="6350" marT="6350" marB="0" anchor="b"/>
                </a:tc>
                <a:extLst>
                  <a:ext uri="{0D108BD9-81ED-4DB2-BD59-A6C34878D82A}">
                    <a16:rowId xmlns:a16="http://schemas.microsoft.com/office/drawing/2014/main" val="3328038942"/>
                  </a:ext>
                </a:extLst>
              </a:tr>
              <a:tr h="228600">
                <a:tc>
                  <a:txBody>
                    <a:bodyPr/>
                    <a:lstStyle/>
                    <a:p>
                      <a:pPr algn="r" fontAlgn="b"/>
                      <a:r>
                        <a:rPr lang="en-US" sz="1000" b="0" i="0" u="none" strike="noStrike">
                          <a:solidFill>
                            <a:srgbClr val="000000"/>
                          </a:solidFill>
                          <a:effectLst/>
                          <a:latin typeface="Aptos Narrow" panose="020B0004020202020204" pitchFamily="34" charset="0"/>
                        </a:rPr>
                        <a:t>7</a:t>
                      </a:r>
                    </a:p>
                  </a:txBody>
                  <a:tcPr marL="6350" marR="6350" marT="6350" marB="0" anchor="b"/>
                </a:tc>
                <a:tc>
                  <a:txBody>
                    <a:bodyPr/>
                    <a:lstStyle/>
                    <a:p>
                      <a:pPr algn="l" fontAlgn="b"/>
                      <a:r>
                        <a:rPr lang="en-US" sz="1000" b="0" i="0" u="none" strike="noStrike">
                          <a:solidFill>
                            <a:srgbClr val="000000"/>
                          </a:solidFill>
                          <a:effectLst/>
                          <a:latin typeface="Aptos Narrow" panose="020B0004020202020204" pitchFamily="34" charset="0"/>
                        </a:rPr>
                        <a:t>Runway 14-32 and Runway 5-23 PAPI Replacement (Design and Construction)</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 $         15,812 </a:t>
                      </a:r>
                    </a:p>
                  </a:txBody>
                  <a:tcPr marL="6350" marR="6350" marT="6350" marB="0" anchor="b"/>
                </a:tc>
                <a:extLst>
                  <a:ext uri="{0D108BD9-81ED-4DB2-BD59-A6C34878D82A}">
                    <a16:rowId xmlns:a16="http://schemas.microsoft.com/office/drawing/2014/main" val="3136892085"/>
                  </a:ext>
                </a:extLst>
              </a:tr>
              <a:tr h="228600">
                <a:tc>
                  <a:txBody>
                    <a:bodyPr/>
                    <a:lstStyle/>
                    <a:p>
                      <a:pPr algn="r" fontAlgn="b"/>
                      <a:r>
                        <a:rPr lang="en-US" sz="1000" b="0" i="0" u="none" strike="noStrike">
                          <a:solidFill>
                            <a:srgbClr val="000000"/>
                          </a:solidFill>
                          <a:effectLst/>
                          <a:latin typeface="Aptos Narrow" panose="020B0004020202020204" pitchFamily="34" charset="0"/>
                        </a:rPr>
                        <a:t>8</a:t>
                      </a:r>
                    </a:p>
                  </a:txBody>
                  <a:tcPr marL="6350" marR="6350" marT="6350" marB="0" anchor="b"/>
                </a:tc>
                <a:tc>
                  <a:txBody>
                    <a:bodyPr/>
                    <a:lstStyle/>
                    <a:p>
                      <a:pPr algn="l" fontAlgn="b"/>
                      <a:r>
                        <a:rPr lang="en-US" sz="1000" b="0" i="0" u="none" strike="noStrike">
                          <a:solidFill>
                            <a:srgbClr val="000000"/>
                          </a:solidFill>
                          <a:effectLst/>
                          <a:latin typeface="Aptos Narrow" panose="020B0004020202020204" pitchFamily="34" charset="0"/>
                        </a:rPr>
                        <a:t>Commercial Service and GA Apron Rehabilitation (Design and Construction)</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 $      134,575 </a:t>
                      </a:r>
                    </a:p>
                  </a:txBody>
                  <a:tcPr marL="6350" marR="6350" marT="6350" marB="0" anchor="b"/>
                </a:tc>
                <a:extLst>
                  <a:ext uri="{0D108BD9-81ED-4DB2-BD59-A6C34878D82A}">
                    <a16:rowId xmlns:a16="http://schemas.microsoft.com/office/drawing/2014/main" val="970597421"/>
                  </a:ext>
                </a:extLst>
              </a:tr>
              <a:tr h="228600">
                <a:tc>
                  <a:txBody>
                    <a:bodyPr/>
                    <a:lstStyle/>
                    <a:p>
                      <a:pPr algn="r" fontAlgn="b"/>
                      <a:r>
                        <a:rPr lang="en-US" sz="1000" b="0" i="0" u="none" strike="noStrike">
                          <a:solidFill>
                            <a:srgbClr val="000000"/>
                          </a:solidFill>
                          <a:effectLst/>
                          <a:latin typeface="Aptos Narrow" panose="020B0004020202020204" pitchFamily="34" charset="0"/>
                        </a:rPr>
                        <a:t>9</a:t>
                      </a:r>
                    </a:p>
                  </a:txBody>
                  <a:tcPr marL="6350" marR="6350" marT="6350" marB="0" anchor="b"/>
                </a:tc>
                <a:tc>
                  <a:txBody>
                    <a:bodyPr/>
                    <a:lstStyle/>
                    <a:p>
                      <a:pPr algn="l" fontAlgn="b"/>
                      <a:r>
                        <a:rPr lang="en-US" sz="1000" b="0" i="0" u="none" strike="noStrike">
                          <a:solidFill>
                            <a:srgbClr val="000000"/>
                          </a:solidFill>
                          <a:effectLst/>
                          <a:latin typeface="Aptos Narrow" panose="020B0004020202020204" pitchFamily="34" charset="0"/>
                        </a:rPr>
                        <a:t>Terminal Study</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 $         10,821 </a:t>
                      </a:r>
                    </a:p>
                  </a:txBody>
                  <a:tcPr marL="6350" marR="6350" marT="6350" marB="0" anchor="b"/>
                </a:tc>
                <a:extLst>
                  <a:ext uri="{0D108BD9-81ED-4DB2-BD59-A6C34878D82A}">
                    <a16:rowId xmlns:a16="http://schemas.microsoft.com/office/drawing/2014/main" val="3857911112"/>
                  </a:ext>
                </a:extLst>
              </a:tr>
              <a:tr h="228600">
                <a:tc>
                  <a:txBody>
                    <a:bodyPr/>
                    <a:lstStyle/>
                    <a:p>
                      <a:pPr algn="r" fontAlgn="b"/>
                      <a:r>
                        <a:rPr lang="en-US" sz="1000" b="0" i="0" u="none" strike="noStrike">
                          <a:solidFill>
                            <a:srgbClr val="000000"/>
                          </a:solidFill>
                          <a:effectLst/>
                          <a:latin typeface="Aptos Narrow" panose="020B0004020202020204" pitchFamily="34" charset="0"/>
                        </a:rPr>
                        <a:t>10</a:t>
                      </a:r>
                    </a:p>
                  </a:txBody>
                  <a:tcPr marL="6350" marR="6350" marT="6350" marB="0" anchor="b"/>
                </a:tc>
                <a:tc>
                  <a:txBody>
                    <a:bodyPr/>
                    <a:lstStyle/>
                    <a:p>
                      <a:pPr algn="l" fontAlgn="b"/>
                      <a:r>
                        <a:rPr lang="en-US" sz="1000" b="0" i="0" u="none" strike="noStrike">
                          <a:solidFill>
                            <a:srgbClr val="000000"/>
                          </a:solidFill>
                          <a:effectLst/>
                          <a:latin typeface="Aptos Narrow" panose="020B0004020202020204" pitchFamily="34" charset="0"/>
                        </a:rPr>
                        <a:t>General Aviation Apron Reconstruction and Commercial Apron Rehabilitation (Design and Construction)</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 $         76,402 </a:t>
                      </a:r>
                    </a:p>
                  </a:txBody>
                  <a:tcPr marL="6350" marR="6350" marT="6350" marB="0" anchor="b"/>
                </a:tc>
                <a:extLst>
                  <a:ext uri="{0D108BD9-81ED-4DB2-BD59-A6C34878D82A}">
                    <a16:rowId xmlns:a16="http://schemas.microsoft.com/office/drawing/2014/main" val="2772209389"/>
                  </a:ext>
                </a:extLst>
              </a:tr>
              <a:tr h="228600">
                <a:tc>
                  <a:txBody>
                    <a:bodyPr/>
                    <a:lstStyle/>
                    <a:p>
                      <a:pPr algn="r" fontAlgn="b"/>
                      <a:r>
                        <a:rPr lang="en-US" sz="1000" b="0" i="0" u="none" strike="noStrike" dirty="0">
                          <a:solidFill>
                            <a:srgbClr val="000000"/>
                          </a:solidFill>
                          <a:effectLst/>
                          <a:latin typeface="Aptos Narrow" panose="020B0004020202020204" pitchFamily="34" charset="0"/>
                        </a:rPr>
                        <a:t>11</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Bag Claim Number 1 Replacement (Design and Construction)</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 $         24,558 </a:t>
                      </a:r>
                    </a:p>
                  </a:txBody>
                  <a:tcPr marL="6350" marR="6350" marT="6350" marB="0" anchor="b"/>
                </a:tc>
                <a:extLst>
                  <a:ext uri="{0D108BD9-81ED-4DB2-BD59-A6C34878D82A}">
                    <a16:rowId xmlns:a16="http://schemas.microsoft.com/office/drawing/2014/main" val="158843926"/>
                  </a:ext>
                </a:extLst>
              </a:tr>
              <a:tr h="228600">
                <a:tc>
                  <a:txBody>
                    <a:bodyPr/>
                    <a:lstStyle/>
                    <a:p>
                      <a:pPr algn="r" fontAlgn="b"/>
                      <a:r>
                        <a:rPr lang="en-US" sz="1000" b="0" i="0" u="none" strike="noStrike">
                          <a:solidFill>
                            <a:srgbClr val="000000"/>
                          </a:solidFill>
                          <a:effectLst/>
                          <a:latin typeface="Aptos Narrow" panose="020B0004020202020204" pitchFamily="34" charset="0"/>
                        </a:rPr>
                        <a:t>12</a:t>
                      </a:r>
                    </a:p>
                  </a:txBody>
                  <a:tcPr marL="6350" marR="6350" marT="6350" marB="0" anchor="b"/>
                </a:tc>
                <a:tc>
                  <a:txBody>
                    <a:bodyPr/>
                    <a:lstStyle/>
                    <a:p>
                      <a:pPr algn="l" fontAlgn="b"/>
                      <a:r>
                        <a:rPr lang="en-US" sz="1000" b="0" i="0" u="none" strike="noStrike">
                          <a:solidFill>
                            <a:srgbClr val="000000"/>
                          </a:solidFill>
                          <a:effectLst/>
                          <a:latin typeface="Aptos Narrow" panose="020B0004020202020204" pitchFamily="34" charset="0"/>
                        </a:rPr>
                        <a:t>Vertical Circulation Improvements (Design and Construction)</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 $       175,674  </a:t>
                      </a:r>
                    </a:p>
                  </a:txBody>
                  <a:tcPr marL="6350" marR="6350" marT="6350" marB="0" anchor="b"/>
                </a:tc>
                <a:extLst>
                  <a:ext uri="{0D108BD9-81ED-4DB2-BD59-A6C34878D82A}">
                    <a16:rowId xmlns:a16="http://schemas.microsoft.com/office/drawing/2014/main" val="2659708659"/>
                  </a:ext>
                </a:extLst>
              </a:tr>
              <a:tr h="228600">
                <a:tc>
                  <a:txBody>
                    <a:bodyPr/>
                    <a:lstStyle/>
                    <a:p>
                      <a:pPr algn="r" fontAlgn="b"/>
                      <a:r>
                        <a:rPr lang="en-US" sz="1000" b="0" i="0" u="none" strike="noStrike">
                          <a:solidFill>
                            <a:srgbClr val="000000"/>
                          </a:solidFill>
                          <a:effectLst/>
                          <a:latin typeface="Aptos Narrow" panose="020B0004020202020204" pitchFamily="34" charset="0"/>
                        </a:rPr>
                        <a:t>13</a:t>
                      </a:r>
                    </a:p>
                  </a:txBody>
                  <a:tcPr marL="6350" marR="6350" marT="6350" marB="0" anchor="b"/>
                </a:tc>
                <a:tc>
                  <a:txBody>
                    <a:bodyPr/>
                    <a:lstStyle/>
                    <a:p>
                      <a:pPr algn="l" fontAlgn="b"/>
                      <a:r>
                        <a:rPr lang="en-US" sz="1000" b="0" i="0" u="none" strike="noStrike">
                          <a:solidFill>
                            <a:srgbClr val="000000"/>
                          </a:solidFill>
                          <a:effectLst/>
                          <a:latin typeface="Aptos Narrow" panose="020B0004020202020204" pitchFamily="34" charset="0"/>
                        </a:rPr>
                        <a:t>Environmental Assessment for Sanitary Sewer Improvements</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 $             8,391 </a:t>
                      </a:r>
                    </a:p>
                  </a:txBody>
                  <a:tcPr marL="6350" marR="6350" marT="6350" marB="0" anchor="b"/>
                </a:tc>
                <a:extLst>
                  <a:ext uri="{0D108BD9-81ED-4DB2-BD59-A6C34878D82A}">
                    <a16:rowId xmlns:a16="http://schemas.microsoft.com/office/drawing/2014/main" val="1547047924"/>
                  </a:ext>
                </a:extLst>
              </a:tr>
              <a:tr h="228600">
                <a:tc>
                  <a:txBody>
                    <a:bodyPr/>
                    <a:lstStyle/>
                    <a:p>
                      <a:pPr algn="r" fontAlgn="b"/>
                      <a:r>
                        <a:rPr lang="en-US" sz="1000" b="0" i="0" u="none" strike="noStrike" dirty="0">
                          <a:solidFill>
                            <a:srgbClr val="000000"/>
                          </a:solidFill>
                          <a:effectLst/>
                          <a:latin typeface="Aptos Narrow" panose="020B0004020202020204" pitchFamily="34" charset="0"/>
                        </a:rPr>
                        <a:t>14</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Rehabilitate Access Road (Design)</a:t>
                      </a:r>
                    </a:p>
                  </a:txBody>
                  <a:tcPr marL="6350" marR="6350" marT="6350" marB="0" anchor="b"/>
                </a:tc>
                <a:tc>
                  <a:txBody>
                    <a:bodyPr/>
                    <a:lstStyle/>
                    <a:p>
                      <a:pPr marL="0" algn="l" defTabSz="914400" rtl="0" eaLnBrk="1" fontAlgn="b" latinLnBrk="0" hangingPunct="1">
                        <a:buNone/>
                      </a:pPr>
                      <a:r>
                        <a:rPr lang="en-US" sz="1000" b="0" i="0" u="none" strike="noStrike" kern="1200" dirty="0">
                          <a:solidFill>
                            <a:srgbClr val="000000"/>
                          </a:solidFill>
                          <a:effectLst/>
                          <a:latin typeface="Aptos Narrow" panose="020B0004020202020204" pitchFamily="34" charset="0"/>
                          <a:ea typeface="+mn-ea"/>
                          <a:cs typeface="+mn-cs"/>
                        </a:rPr>
                        <a:t> $             6,667 </a:t>
                      </a:r>
                    </a:p>
                  </a:txBody>
                  <a:tcPr marL="6350" marR="6350" marT="6350" marB="0" anchor="b"/>
                </a:tc>
                <a:extLst>
                  <a:ext uri="{0D108BD9-81ED-4DB2-BD59-A6C34878D82A}">
                    <a16:rowId xmlns:a16="http://schemas.microsoft.com/office/drawing/2014/main" val="3692087789"/>
                  </a:ext>
                </a:extLst>
              </a:tr>
              <a:tr h="228600">
                <a:tc>
                  <a:txBody>
                    <a:bodyPr/>
                    <a:lstStyle/>
                    <a:p>
                      <a:pPr algn="r" fontAlgn="b"/>
                      <a:r>
                        <a:rPr lang="en-US" sz="1000" b="0" i="0" u="none" strike="noStrike" dirty="0">
                          <a:solidFill>
                            <a:srgbClr val="000000"/>
                          </a:solidFill>
                          <a:effectLst/>
                          <a:latin typeface="Aptos Narrow" panose="020B0004020202020204" pitchFamily="34" charset="0"/>
                        </a:rPr>
                        <a:t>15</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Replace Passenger Boarding Bridges (Design)</a:t>
                      </a:r>
                    </a:p>
                  </a:txBody>
                  <a:tcPr marL="6350" marR="6350" marT="6350" marB="0" anchor="b"/>
                </a:tc>
                <a:tc>
                  <a:txBody>
                    <a:bodyPr/>
                    <a:lstStyle/>
                    <a:p>
                      <a:pPr marL="0" algn="l" defTabSz="914400" rtl="0" eaLnBrk="1" fontAlgn="b" latinLnBrk="0" hangingPunct="1">
                        <a:buNone/>
                      </a:pPr>
                      <a:r>
                        <a:rPr lang="en-US" sz="1000" b="0" i="0" u="none" strike="noStrike" kern="1200" dirty="0">
                          <a:solidFill>
                            <a:srgbClr val="000000"/>
                          </a:solidFill>
                          <a:effectLst/>
                          <a:latin typeface="Aptos Narrow" panose="020B0004020202020204" pitchFamily="34" charset="0"/>
                          <a:ea typeface="+mn-ea"/>
                          <a:cs typeface="+mn-cs"/>
                        </a:rPr>
                        <a:t> $           25,556 </a:t>
                      </a:r>
                    </a:p>
                  </a:txBody>
                  <a:tcPr marL="6350" marR="6350" marT="6350" marB="0" anchor="b"/>
                </a:tc>
                <a:extLst>
                  <a:ext uri="{0D108BD9-81ED-4DB2-BD59-A6C34878D82A}">
                    <a16:rowId xmlns:a16="http://schemas.microsoft.com/office/drawing/2014/main" val="1138697044"/>
                  </a:ext>
                </a:extLst>
              </a:tr>
              <a:tr h="228600">
                <a:tc>
                  <a:txBody>
                    <a:bodyPr/>
                    <a:lstStyle/>
                    <a:p>
                      <a:pPr algn="r" fontAlgn="b"/>
                      <a:r>
                        <a:rPr lang="en-US" sz="1000" b="0" i="0" u="none" strike="noStrike">
                          <a:solidFill>
                            <a:srgbClr val="000000"/>
                          </a:solidFill>
                          <a:effectLst/>
                          <a:latin typeface="Aptos Narrow" panose="020B0004020202020204" pitchFamily="34" charset="0"/>
                        </a:rPr>
                        <a:t>16</a:t>
                      </a:r>
                    </a:p>
                  </a:txBody>
                  <a:tcPr marL="6350" marR="6350" marT="6350" marB="0" anchor="b"/>
                </a:tc>
                <a:tc>
                  <a:txBody>
                    <a:bodyPr/>
                    <a:lstStyle/>
                    <a:p>
                      <a:pPr algn="l" fontAlgn="b"/>
                      <a:r>
                        <a:rPr lang="en-US" sz="1000" b="0" i="0" u="none" strike="noStrike">
                          <a:solidFill>
                            <a:srgbClr val="000000"/>
                          </a:solidFill>
                          <a:effectLst/>
                          <a:latin typeface="Aptos Narrow" panose="020B0004020202020204" pitchFamily="34" charset="0"/>
                        </a:rPr>
                        <a:t>Rehabilitate Taxiway (Design)</a:t>
                      </a:r>
                    </a:p>
                  </a:txBody>
                  <a:tcPr marL="6350" marR="6350" marT="6350" marB="0" anchor="b"/>
                </a:tc>
                <a:tc>
                  <a:txBody>
                    <a:bodyPr/>
                    <a:lstStyle/>
                    <a:p>
                      <a:pPr marL="0" algn="l" defTabSz="914400" rtl="0" eaLnBrk="1" fontAlgn="b" latinLnBrk="0" hangingPunct="1">
                        <a:buNone/>
                      </a:pPr>
                      <a:r>
                        <a:rPr lang="en-US" sz="1000" b="0" i="0" u="none" strike="noStrike" kern="1200" dirty="0">
                          <a:solidFill>
                            <a:srgbClr val="000000"/>
                          </a:solidFill>
                          <a:effectLst/>
                          <a:latin typeface="Aptos Narrow" panose="020B0004020202020204" pitchFamily="34" charset="0"/>
                          <a:ea typeface="+mn-ea"/>
                          <a:cs typeface="+mn-cs"/>
                        </a:rPr>
                        <a:t> $             3,056 </a:t>
                      </a:r>
                    </a:p>
                  </a:txBody>
                  <a:tcPr marL="6350" marR="6350" marT="6350" marB="0" anchor="b"/>
                </a:tc>
                <a:extLst>
                  <a:ext uri="{0D108BD9-81ED-4DB2-BD59-A6C34878D82A}">
                    <a16:rowId xmlns:a16="http://schemas.microsoft.com/office/drawing/2014/main" val="2940929243"/>
                  </a:ext>
                </a:extLst>
              </a:tr>
              <a:tr h="228600">
                <a:tc>
                  <a:txBody>
                    <a:bodyPr/>
                    <a:lstStyle/>
                    <a:p>
                      <a:pPr algn="r" fontAlgn="b"/>
                      <a:r>
                        <a:rPr lang="en-US" sz="1000" b="0" i="0" u="none" strike="noStrike">
                          <a:solidFill>
                            <a:srgbClr val="000000"/>
                          </a:solidFill>
                          <a:effectLst/>
                          <a:latin typeface="Aptos Narrow" panose="020B0004020202020204" pitchFamily="34" charset="0"/>
                        </a:rPr>
                        <a:t>17</a:t>
                      </a:r>
                    </a:p>
                  </a:txBody>
                  <a:tcPr marL="6350" marR="6350" marT="6350" marB="0" anchor="b"/>
                </a:tc>
                <a:tc>
                  <a:txBody>
                    <a:bodyPr/>
                    <a:lstStyle/>
                    <a:p>
                      <a:pPr algn="l" fontAlgn="b"/>
                      <a:r>
                        <a:rPr lang="en-US" sz="1000" b="0" i="0" u="none" strike="noStrike">
                          <a:solidFill>
                            <a:srgbClr val="000000"/>
                          </a:solidFill>
                          <a:effectLst/>
                          <a:latin typeface="Aptos Narrow" panose="020B0004020202020204" pitchFamily="34" charset="0"/>
                        </a:rPr>
                        <a:t>Construct Access Road (Design)</a:t>
                      </a:r>
                    </a:p>
                  </a:txBody>
                  <a:tcPr marL="6350" marR="6350" marT="6350" marB="0" anchor="b"/>
                </a:tc>
                <a:tc>
                  <a:txBody>
                    <a:bodyPr/>
                    <a:lstStyle/>
                    <a:p>
                      <a:pPr marL="0" algn="l" defTabSz="914400" rtl="0" eaLnBrk="1" fontAlgn="b" latinLnBrk="0" hangingPunct="1">
                        <a:buNone/>
                      </a:pPr>
                      <a:r>
                        <a:rPr lang="en-US" sz="1000" b="0" i="0" u="none" strike="noStrike" kern="1200" dirty="0">
                          <a:solidFill>
                            <a:srgbClr val="000000"/>
                          </a:solidFill>
                          <a:effectLst/>
                          <a:latin typeface="Aptos Narrow" panose="020B0004020202020204" pitchFamily="34" charset="0"/>
                          <a:ea typeface="+mn-ea"/>
                          <a:cs typeface="+mn-cs"/>
                        </a:rPr>
                        <a:t> $             4,722 </a:t>
                      </a:r>
                    </a:p>
                  </a:txBody>
                  <a:tcPr marL="6350" marR="6350" marT="6350" marB="0" anchor="b"/>
                </a:tc>
                <a:extLst>
                  <a:ext uri="{0D108BD9-81ED-4DB2-BD59-A6C34878D82A}">
                    <a16:rowId xmlns:a16="http://schemas.microsoft.com/office/drawing/2014/main" val="168955536"/>
                  </a:ext>
                </a:extLst>
              </a:tr>
              <a:tr h="228600">
                <a:tc>
                  <a:txBody>
                    <a:bodyPr/>
                    <a:lstStyle/>
                    <a:p>
                      <a:pPr algn="r" fontAlgn="b"/>
                      <a:r>
                        <a:rPr lang="en-US" sz="1000" b="0" i="0" u="none" strike="noStrike">
                          <a:solidFill>
                            <a:srgbClr val="000000"/>
                          </a:solidFill>
                          <a:effectLst/>
                          <a:latin typeface="Aptos Narrow" panose="020B0004020202020204" pitchFamily="34" charset="0"/>
                        </a:rPr>
                        <a:t>18</a:t>
                      </a:r>
                    </a:p>
                  </a:txBody>
                  <a:tcPr marL="6350" marR="6350" marT="6350" marB="0" anchor="b"/>
                </a:tc>
                <a:tc>
                  <a:txBody>
                    <a:bodyPr/>
                    <a:lstStyle/>
                    <a:p>
                      <a:pPr algn="l" fontAlgn="b"/>
                      <a:r>
                        <a:rPr lang="en-US" sz="1000" b="0" i="0" u="none" strike="noStrike">
                          <a:solidFill>
                            <a:srgbClr val="000000"/>
                          </a:solidFill>
                          <a:effectLst/>
                          <a:latin typeface="Aptos Narrow" panose="020B0004020202020204" pitchFamily="34" charset="0"/>
                        </a:rPr>
                        <a:t>PFC Consulting Services</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 $          15,000 </a:t>
                      </a:r>
                    </a:p>
                  </a:txBody>
                  <a:tcPr marL="6350" marR="6350" marT="6350" marB="0" anchor="b"/>
                </a:tc>
                <a:extLst>
                  <a:ext uri="{0D108BD9-81ED-4DB2-BD59-A6C34878D82A}">
                    <a16:rowId xmlns:a16="http://schemas.microsoft.com/office/drawing/2014/main" val="2972319916"/>
                  </a:ext>
                </a:extLst>
              </a:tr>
              <a:tr h="228600">
                <a:tc>
                  <a:txBody>
                    <a:bodyPr/>
                    <a:lstStyle/>
                    <a:p>
                      <a:pPr algn="r" fontAlgn="b"/>
                      <a:r>
                        <a:rPr lang="en-US" sz="1000" b="0" i="0" u="none" strike="noStrike" dirty="0">
                          <a:solidFill>
                            <a:srgbClr val="000000"/>
                          </a:solidFill>
                          <a:effectLst/>
                          <a:latin typeface="Aptos Narrow" panose="020B0004020202020204" pitchFamily="34" charset="0"/>
                        </a:rPr>
                        <a:t>19</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Terminal Expansion (Design)</a:t>
                      </a: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 $    3,772,015 </a:t>
                      </a:r>
                    </a:p>
                  </a:txBody>
                  <a:tcPr marL="6350" marR="6350" marT="6350" marB="0" anchor="b"/>
                </a:tc>
                <a:extLst>
                  <a:ext uri="{0D108BD9-81ED-4DB2-BD59-A6C34878D82A}">
                    <a16:rowId xmlns:a16="http://schemas.microsoft.com/office/drawing/2014/main" val="1585424552"/>
                  </a:ext>
                </a:extLst>
              </a:tr>
              <a:tr h="228600">
                <a:tc>
                  <a:txBody>
                    <a:bodyPr/>
                    <a:lstStyle/>
                    <a:p>
                      <a:pPr algn="l" fontAlgn="b"/>
                      <a:endParaRPr lang="en-US" sz="10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r>
                        <a:rPr lang="en-US" sz="1000" b="0" i="0" u="none" strike="noStrike" dirty="0">
                          <a:solidFill>
                            <a:srgbClr val="000000"/>
                          </a:solidFill>
                          <a:effectLst/>
                          <a:latin typeface="Aptos Narrow" panose="020B0004020202020204" pitchFamily="34" charset="0"/>
                        </a:rPr>
                        <a:t>TOTAL</a:t>
                      </a:r>
                    </a:p>
                  </a:txBody>
                  <a:tcPr marL="6350" marR="6350" marT="6350" marB="0" anchor="b"/>
                </a:tc>
                <a:tc>
                  <a:txBody>
                    <a:bodyPr/>
                    <a:lstStyle/>
                    <a:p>
                      <a:pPr algn="l" fontAlgn="b"/>
                      <a:r>
                        <a:rPr lang="en-US" sz="1000" b="1" i="0" u="none" strike="noStrike" dirty="0">
                          <a:solidFill>
                            <a:srgbClr val="000000"/>
                          </a:solidFill>
                          <a:effectLst/>
                          <a:latin typeface="Aptos Narrow" panose="020B0004020202020204" pitchFamily="34" charset="0"/>
                        </a:rPr>
                        <a:t> $    4,664,208  </a:t>
                      </a:r>
                    </a:p>
                  </a:txBody>
                  <a:tcPr marL="6350" marR="6350" marT="6350" marB="0" anchor="b"/>
                </a:tc>
                <a:extLst>
                  <a:ext uri="{0D108BD9-81ED-4DB2-BD59-A6C34878D82A}">
                    <a16:rowId xmlns:a16="http://schemas.microsoft.com/office/drawing/2014/main" val="920759757"/>
                  </a:ext>
                </a:extLst>
              </a:tr>
            </a:tbl>
          </a:graphicData>
        </a:graphic>
      </p:graphicFrame>
    </p:spTree>
    <p:extLst>
      <p:ext uri="{BB962C8B-B14F-4D97-AF65-F5344CB8AC3E}">
        <p14:creationId xmlns:p14="http://schemas.microsoft.com/office/powerpoint/2010/main" val="104582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A54502C-EEB4-F28C-3D82-811F4CC1A8C0}"/>
              </a:ext>
            </a:extLst>
          </p:cNvPr>
          <p:cNvGraphicFramePr>
            <a:graphicFrameLocks noChangeAspect="1"/>
          </p:cNvGraphicFramePr>
          <p:nvPr>
            <p:custDataLst>
              <p:tags r:id="rId2"/>
            </p:custDataLst>
            <p:extLst>
              <p:ext uri="{D42A27DB-BD31-4B8C-83A1-F6EECF244321}">
                <p14:modId xmlns:p14="http://schemas.microsoft.com/office/powerpoint/2010/main" val="1221191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4" imgW="405" imgH="405" progId="TCLayout.ActiveDocument.1">
                  <p:embed/>
                </p:oleObj>
              </mc:Choice>
              <mc:Fallback>
                <p:oleObj name="think-cell Slide" r:id="rId4" imgW="405"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99EB99-9D22-4F44-BC71-3E394A6D89EA}"/>
              </a:ext>
            </a:extLst>
          </p:cNvPr>
          <p:cNvSpPr>
            <a:spLocks noGrp="1"/>
          </p:cNvSpPr>
          <p:nvPr>
            <p:ph type="title"/>
          </p:nvPr>
        </p:nvSpPr>
        <p:spPr/>
        <p:txBody>
          <a:bodyPr vert="horz"/>
          <a:lstStyle/>
          <a:p>
            <a:r>
              <a:rPr lang="en-US" dirty="0"/>
              <a:t>Opportunity for Public Comment</a:t>
            </a:r>
          </a:p>
        </p:txBody>
      </p:sp>
      <p:sp>
        <p:nvSpPr>
          <p:cNvPr id="5" name="Text Placeholder 4">
            <a:extLst>
              <a:ext uri="{FF2B5EF4-FFF2-40B4-BE49-F238E27FC236}">
                <a16:creationId xmlns:a16="http://schemas.microsoft.com/office/drawing/2014/main" id="{F256CF90-03DC-40EE-AB06-0BDBEED4B4FD}"/>
              </a:ext>
            </a:extLst>
          </p:cNvPr>
          <p:cNvSpPr>
            <a:spLocks noGrp="1"/>
          </p:cNvSpPr>
          <p:nvPr>
            <p:ph type="body" idx="1"/>
          </p:nvPr>
        </p:nvSpPr>
        <p:spPr/>
        <p:txBody>
          <a:bodyPr/>
          <a:lstStyle/>
          <a:p>
            <a:r>
              <a:rPr lang="en-US" dirty="0"/>
              <a:t>In accordance with Section 158.24 of 14 CFR Part 158, these materials constitute the notice of opportunity for public comment on the application and include:</a:t>
            </a:r>
          </a:p>
          <a:p>
            <a:pPr lvl="1"/>
            <a:r>
              <a:rPr lang="en-US" dirty="0"/>
              <a:t>PFC level, estimated total PFC revenue to be collected, proposed charge effective date, and estimated charge expiration date</a:t>
            </a:r>
          </a:p>
          <a:p>
            <a:pPr lvl="1"/>
            <a:r>
              <a:rPr lang="en-US" dirty="0"/>
              <a:t>Name and contact for the person within the public agency to whom the comments should be sent</a:t>
            </a:r>
          </a:p>
          <a:p>
            <a:pPr lvl="1"/>
            <a:r>
              <a:rPr lang="en-US" dirty="0"/>
              <a:t>A description and brief justification of the projects</a:t>
            </a:r>
          </a:p>
          <a:p>
            <a:r>
              <a:rPr lang="en-US" dirty="0"/>
              <a:t>Public comments may be submitted until March 19, 2026 and should be sent to:</a:t>
            </a:r>
          </a:p>
          <a:p>
            <a:pPr marL="230187" lvl="1" indent="0">
              <a:buNone/>
            </a:pPr>
            <a:r>
              <a:rPr lang="en-US" dirty="0"/>
              <a:t>	Toni Broom, Deputy Airport Director</a:t>
            </a:r>
          </a:p>
          <a:p>
            <a:pPr marL="230187" lvl="1" indent="0">
              <a:buNone/>
            </a:pPr>
            <a:r>
              <a:rPr lang="en-US" dirty="0"/>
              <a:t>	toni.broom@rcgov.org</a:t>
            </a:r>
          </a:p>
          <a:p>
            <a:pPr marL="0" indent="0">
              <a:buNone/>
            </a:pPr>
            <a:endParaRPr lang="en-US" dirty="0"/>
          </a:p>
        </p:txBody>
      </p:sp>
    </p:spTree>
    <p:extLst>
      <p:ext uri="{BB962C8B-B14F-4D97-AF65-F5344CB8AC3E}">
        <p14:creationId xmlns:p14="http://schemas.microsoft.com/office/powerpoint/2010/main" val="365027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82780-91A2-B307-CEA7-E4CA71C1041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8A122EA-0FA3-69A5-C56E-B5188F63DF5D}"/>
              </a:ext>
            </a:extLst>
          </p:cNvPr>
          <p:cNvGraphicFramePr>
            <a:graphicFrameLocks noChangeAspect="1"/>
          </p:cNvGraphicFramePr>
          <p:nvPr>
            <p:custDataLst>
              <p:tags r:id="rId2"/>
            </p:custDataLst>
            <p:extLst>
              <p:ext uri="{D42A27DB-BD31-4B8C-83A1-F6EECF244321}">
                <p14:modId xmlns:p14="http://schemas.microsoft.com/office/powerpoint/2010/main" val="1554134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405" imgH="405" progId="TCLayout.ActiveDocument.1">
                  <p:embed/>
                </p:oleObj>
              </mc:Choice>
              <mc:Fallback>
                <p:oleObj name="think-cell Slide" r:id="rId4" imgW="405" imgH="405" progId="TCLayout.ActiveDocument.1">
                  <p:embed/>
                  <p:pic>
                    <p:nvPicPr>
                      <p:cNvPr id="4" name="think-cell data - do not delete" hidden="1">
                        <a:extLst>
                          <a:ext uri="{FF2B5EF4-FFF2-40B4-BE49-F238E27FC236}">
                            <a16:creationId xmlns:a16="http://schemas.microsoft.com/office/drawing/2014/main" id="{D8A122EA-0FA3-69A5-C56E-B5188F63DF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24DE967F-BAC7-1EE6-A9F4-730ABC40A09E}"/>
              </a:ext>
            </a:extLst>
          </p:cNvPr>
          <p:cNvSpPr>
            <a:spLocks noGrp="1"/>
          </p:cNvSpPr>
          <p:nvPr>
            <p:ph type="title"/>
          </p:nvPr>
        </p:nvSpPr>
        <p:spPr>
          <a:xfrm>
            <a:off x="25667" y="228600"/>
            <a:ext cx="8077200" cy="381000"/>
          </a:xfrm>
        </p:spPr>
        <p:txBody>
          <a:bodyPr vert="horz"/>
          <a:lstStyle/>
          <a:p>
            <a:r>
              <a:rPr lang="en-US" sz="2000" b="1" dirty="0">
                <a:solidFill>
                  <a:schemeClr val="tx1"/>
                </a:solidFill>
                <a:latin typeface="+mn-lt"/>
                <a:ea typeface="+mj-ea"/>
                <a:cs typeface="+mj-cs"/>
              </a:rPr>
              <a:t>Proposed Projects</a:t>
            </a:r>
          </a:p>
        </p:txBody>
      </p:sp>
      <p:pic>
        <p:nvPicPr>
          <p:cNvPr id="5" name="Picture 4" descr="A map of an airport&#10;&#10;AI-generated content may be incorrect.">
            <a:extLst>
              <a:ext uri="{FF2B5EF4-FFF2-40B4-BE49-F238E27FC236}">
                <a16:creationId xmlns:a16="http://schemas.microsoft.com/office/drawing/2014/main" id="{A78169FD-33CF-B896-4F16-5EF07FBC9975}"/>
              </a:ext>
            </a:extLst>
          </p:cNvPr>
          <p:cNvPicPr>
            <a:picLocks noChangeAspect="1"/>
          </p:cNvPicPr>
          <p:nvPr/>
        </p:nvPicPr>
        <p:blipFill>
          <a:blip r:embed="rId6"/>
          <a:srcRect l="8750" b="6381"/>
          <a:stretch>
            <a:fillRect/>
          </a:stretch>
        </p:blipFill>
        <p:spPr>
          <a:xfrm>
            <a:off x="4318257" y="1828149"/>
            <a:ext cx="4822868" cy="3201701"/>
          </a:xfrm>
          <a:prstGeom prst="rect">
            <a:avLst/>
          </a:prstGeom>
          <a:ln>
            <a:solidFill>
              <a:schemeClr val="tx1"/>
            </a:solidFill>
          </a:ln>
        </p:spPr>
      </p:pic>
      <p:sp>
        <p:nvSpPr>
          <p:cNvPr id="7" name="TextBox 6">
            <a:extLst>
              <a:ext uri="{FF2B5EF4-FFF2-40B4-BE49-F238E27FC236}">
                <a16:creationId xmlns:a16="http://schemas.microsoft.com/office/drawing/2014/main" id="{30287DA9-A7B4-5218-56B1-736E350F00A9}"/>
              </a:ext>
            </a:extLst>
          </p:cNvPr>
          <p:cNvSpPr txBox="1"/>
          <p:nvPr/>
        </p:nvSpPr>
        <p:spPr>
          <a:xfrm>
            <a:off x="144607" y="1143387"/>
            <a:ext cx="4598580" cy="369332"/>
          </a:xfrm>
          <a:prstGeom prst="rect">
            <a:avLst/>
          </a:prstGeom>
          <a:noFill/>
        </p:spPr>
        <p:txBody>
          <a:bodyPr wrap="square">
            <a:spAutoFit/>
          </a:bodyPr>
          <a:lstStyle/>
          <a:p>
            <a:r>
              <a:rPr lang="en-US" sz="1800" b="1" dirty="0">
                <a:solidFill>
                  <a:schemeClr val="tx1"/>
                </a:solidFill>
                <a:latin typeface="+mn-lt"/>
                <a:ea typeface="+mj-ea"/>
                <a:cs typeface="+mj-cs"/>
              </a:rPr>
              <a:t>Rehabilitate Runways 5-23 and 14-32</a:t>
            </a:r>
            <a:endParaRPr lang="en-US" dirty="0"/>
          </a:p>
        </p:txBody>
      </p:sp>
      <p:sp>
        <p:nvSpPr>
          <p:cNvPr id="8" name="TextBox 7">
            <a:extLst>
              <a:ext uri="{FF2B5EF4-FFF2-40B4-BE49-F238E27FC236}">
                <a16:creationId xmlns:a16="http://schemas.microsoft.com/office/drawing/2014/main" id="{123FCA95-A0BA-9D92-E1CB-D37A02CC6DBD}"/>
              </a:ext>
            </a:extLst>
          </p:cNvPr>
          <p:cNvSpPr txBox="1"/>
          <p:nvPr/>
        </p:nvSpPr>
        <p:spPr>
          <a:xfrm>
            <a:off x="169416" y="1512719"/>
            <a:ext cx="4197927" cy="3724096"/>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Rehabilitation of Runways 14-32 and 5-23 pavements, involving joint sealing, crack repair, spall repair, full depth concrete panel replacement, asphalt rejuvenator, marking obliteration and repainting, installation of a new wind cone with a tilt down pole, and the installation of new distance remaining signs for Runway 14-32.</a:t>
            </a:r>
          </a:p>
          <a:p>
            <a:r>
              <a:rPr lang="en-US" sz="1400" dirty="0">
                <a:solidFill>
                  <a:schemeClr val="dk1"/>
                </a:solidFill>
                <a:latin typeface="+mn-lt"/>
                <a:ea typeface="+mn-ea"/>
                <a:cs typeface="+mn-cs"/>
              </a:rPr>
              <a:t>In addition, this project included the reconstruction of the Runway 14 blast pad as well as the construction of PCC overlay pavement for Taxiways B, A3, A4, and A5.</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Preserve the capacity of the Airport.</a:t>
            </a:r>
          </a:p>
          <a:p>
            <a:endParaRPr lang="en-US" sz="1400" dirty="0"/>
          </a:p>
          <a:p>
            <a:endParaRPr lang="en-US" dirty="0"/>
          </a:p>
        </p:txBody>
      </p:sp>
    </p:spTree>
    <p:extLst>
      <p:ext uri="{BB962C8B-B14F-4D97-AF65-F5344CB8AC3E}">
        <p14:creationId xmlns:p14="http://schemas.microsoft.com/office/powerpoint/2010/main" val="131620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E7111-9E80-3D04-7732-E6449C207DA1}"/>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F52C19F-FA70-5C1F-22F8-A6E6D607F06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4" imgW="405" imgH="405" progId="TCLayout.ActiveDocument.1">
                  <p:embed/>
                </p:oleObj>
              </mc:Choice>
              <mc:Fallback>
                <p:oleObj name="think-cell Slide" r:id="rId4" imgW="405" imgH="405" progId="TCLayout.ActiveDocument.1">
                  <p:embed/>
                  <p:pic>
                    <p:nvPicPr>
                      <p:cNvPr id="4" name="think-cell data - do not delete" hidden="1">
                        <a:extLst>
                          <a:ext uri="{FF2B5EF4-FFF2-40B4-BE49-F238E27FC236}">
                            <a16:creationId xmlns:a16="http://schemas.microsoft.com/office/drawing/2014/main" id="{D8A122EA-0FA3-69A5-C56E-B5188F63DF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DEB279B7-76BD-4A7E-A0D5-72CB0F35315F}"/>
              </a:ext>
            </a:extLst>
          </p:cNvPr>
          <p:cNvSpPr>
            <a:spLocks noGrp="1"/>
          </p:cNvSpPr>
          <p:nvPr>
            <p:ph type="title"/>
          </p:nvPr>
        </p:nvSpPr>
        <p:spPr>
          <a:xfrm>
            <a:off x="25667" y="228600"/>
            <a:ext cx="8077200" cy="381000"/>
          </a:xfrm>
        </p:spPr>
        <p:txBody>
          <a:bodyPr vert="horz"/>
          <a:lstStyle/>
          <a:p>
            <a:r>
              <a:rPr lang="en-US" sz="2000" b="1" dirty="0">
                <a:solidFill>
                  <a:schemeClr val="tx1"/>
                </a:solidFill>
                <a:latin typeface="+mn-lt"/>
                <a:ea typeface="+mj-ea"/>
                <a:cs typeface="+mj-cs"/>
              </a:rPr>
              <a:t>Proposed Projects</a:t>
            </a:r>
          </a:p>
        </p:txBody>
      </p:sp>
      <p:sp>
        <p:nvSpPr>
          <p:cNvPr id="7" name="TextBox 6">
            <a:extLst>
              <a:ext uri="{FF2B5EF4-FFF2-40B4-BE49-F238E27FC236}">
                <a16:creationId xmlns:a16="http://schemas.microsoft.com/office/drawing/2014/main" id="{F0469054-A503-119D-20FB-FBAAD4C8C87A}"/>
              </a:ext>
            </a:extLst>
          </p:cNvPr>
          <p:cNvSpPr txBox="1"/>
          <p:nvPr/>
        </p:nvSpPr>
        <p:spPr>
          <a:xfrm>
            <a:off x="144607" y="1143387"/>
            <a:ext cx="4598580" cy="369332"/>
          </a:xfrm>
          <a:prstGeom prst="rect">
            <a:avLst/>
          </a:prstGeom>
          <a:noFill/>
        </p:spPr>
        <p:txBody>
          <a:bodyPr wrap="square">
            <a:spAutoFit/>
          </a:bodyPr>
          <a:lstStyle/>
          <a:p>
            <a:r>
              <a:rPr lang="en-US" b="1" dirty="0"/>
              <a:t>Wildlife Hazard Assessment</a:t>
            </a:r>
            <a:endParaRPr lang="en-US" dirty="0"/>
          </a:p>
        </p:txBody>
      </p:sp>
      <p:sp>
        <p:nvSpPr>
          <p:cNvPr id="8" name="TextBox 7">
            <a:extLst>
              <a:ext uri="{FF2B5EF4-FFF2-40B4-BE49-F238E27FC236}">
                <a16:creationId xmlns:a16="http://schemas.microsoft.com/office/drawing/2014/main" id="{2C924793-DC8A-896C-64CF-FC9EDB15B147}"/>
              </a:ext>
            </a:extLst>
          </p:cNvPr>
          <p:cNvSpPr txBox="1"/>
          <p:nvPr/>
        </p:nvSpPr>
        <p:spPr>
          <a:xfrm>
            <a:off x="169416" y="1512719"/>
            <a:ext cx="4197927" cy="3939540"/>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Development of a Wildlife Hazard Assessment per the requirements of 14 CFR Part 139.337. The scope of work included (1) wildlife hazard assessment and training, (2) wildlife hazard management plan, and (3) FAA airport wildlife training. </a:t>
            </a:r>
          </a:p>
          <a:p>
            <a:r>
              <a:rPr lang="en-US" sz="1400" dirty="0">
                <a:solidFill>
                  <a:schemeClr val="dk1"/>
                </a:solidFill>
                <a:latin typeface="+mn-lt"/>
                <a:ea typeface="+mn-ea"/>
                <a:cs typeface="+mn-cs"/>
              </a:rPr>
              <a:t>The work included an analysis of events that prompted the assessment, identification of the wildlife species observed, identification of features that attract wildlife, a description of wildlife hazards, and recommended actions for reducing wildlife hazards to air carrier operations.</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Enhance safety at the Airport.</a:t>
            </a:r>
          </a:p>
          <a:p>
            <a:endParaRPr lang="en-US" sz="1400" dirty="0"/>
          </a:p>
          <a:p>
            <a:endParaRPr lang="en-US" dirty="0"/>
          </a:p>
        </p:txBody>
      </p:sp>
      <p:sp>
        <p:nvSpPr>
          <p:cNvPr id="2" name="TextBox 1">
            <a:extLst>
              <a:ext uri="{FF2B5EF4-FFF2-40B4-BE49-F238E27FC236}">
                <a16:creationId xmlns:a16="http://schemas.microsoft.com/office/drawing/2014/main" id="{B2FA2546-A3E0-B88C-F084-883B82284554}"/>
              </a:ext>
            </a:extLst>
          </p:cNvPr>
          <p:cNvSpPr txBox="1"/>
          <p:nvPr/>
        </p:nvSpPr>
        <p:spPr>
          <a:xfrm>
            <a:off x="4776659" y="1143387"/>
            <a:ext cx="4222734" cy="646331"/>
          </a:xfrm>
          <a:prstGeom prst="rect">
            <a:avLst/>
          </a:prstGeom>
          <a:noFill/>
        </p:spPr>
        <p:txBody>
          <a:bodyPr wrap="square">
            <a:spAutoFit/>
          </a:bodyPr>
          <a:lstStyle/>
          <a:p>
            <a:r>
              <a:rPr lang="en-US" b="1" dirty="0"/>
              <a:t>Apron Expansion Phase 1 and 2 (Design and Construction)</a:t>
            </a:r>
            <a:endParaRPr lang="en-US" dirty="0"/>
          </a:p>
        </p:txBody>
      </p:sp>
      <p:sp>
        <p:nvSpPr>
          <p:cNvPr id="6" name="TextBox 5">
            <a:extLst>
              <a:ext uri="{FF2B5EF4-FFF2-40B4-BE49-F238E27FC236}">
                <a16:creationId xmlns:a16="http://schemas.microsoft.com/office/drawing/2014/main" id="{6C6EC349-49D8-45AF-E22C-B3DF613116A9}"/>
              </a:ext>
            </a:extLst>
          </p:cNvPr>
          <p:cNvSpPr txBox="1"/>
          <p:nvPr/>
        </p:nvSpPr>
        <p:spPr>
          <a:xfrm>
            <a:off x="4777725" y="1859340"/>
            <a:ext cx="4197927" cy="3724096"/>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Design and construction  services for (1) the demolition of the Airport's prior terminal, known as apron expansion Phase 1 and (2) apron reconstruction (Phase 2) at the Airport. </a:t>
            </a:r>
          </a:p>
          <a:p>
            <a:r>
              <a:rPr lang="en-US" sz="1400" dirty="0">
                <a:solidFill>
                  <a:schemeClr val="dk1"/>
                </a:solidFill>
                <a:latin typeface="+mn-lt"/>
                <a:ea typeface="+mn-ea"/>
                <a:cs typeface="+mn-cs"/>
              </a:rPr>
              <a:t>Phase 1: demolition of the old commercial airport terminal building and the associated parking lots and pavement.</a:t>
            </a:r>
          </a:p>
          <a:p>
            <a:r>
              <a:rPr lang="en-US" sz="1400" dirty="0">
                <a:solidFill>
                  <a:schemeClr val="dk1"/>
                </a:solidFill>
                <a:latin typeface="+mn-lt"/>
                <a:ea typeface="+mn-ea"/>
                <a:cs typeface="+mn-cs"/>
              </a:rPr>
              <a:t>Phase 2: construction of the midfield apron pavement. Work included earthwork, aggregate base course, underdrain system, P-501 PCC pavement, fence installation, and miscellaneous items.</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Expand capacity at the Airport.</a:t>
            </a:r>
          </a:p>
          <a:p>
            <a:endParaRPr lang="en-US" dirty="0"/>
          </a:p>
        </p:txBody>
      </p:sp>
    </p:spTree>
    <p:extLst>
      <p:ext uri="{BB962C8B-B14F-4D97-AF65-F5344CB8AC3E}">
        <p14:creationId xmlns:p14="http://schemas.microsoft.com/office/powerpoint/2010/main" val="175043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EFDA3-AE19-884E-B965-683FD43BF18F}"/>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87DF384-C22C-F105-57A2-5D5503A1805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4" imgW="405" imgH="405" progId="TCLayout.ActiveDocument.1">
                  <p:embed/>
                </p:oleObj>
              </mc:Choice>
              <mc:Fallback>
                <p:oleObj name="think-cell Slide" r:id="rId4" imgW="405" imgH="405" progId="TCLayout.ActiveDocument.1">
                  <p:embed/>
                  <p:pic>
                    <p:nvPicPr>
                      <p:cNvPr id="4" name="think-cell data - do not delete" hidden="1">
                        <a:extLst>
                          <a:ext uri="{FF2B5EF4-FFF2-40B4-BE49-F238E27FC236}">
                            <a16:creationId xmlns:a16="http://schemas.microsoft.com/office/drawing/2014/main" id="{BF52C19F-FA70-5C1F-22F8-A6E6D607F0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EBE7DC40-3E69-4C29-365A-0F92D75FA553}"/>
              </a:ext>
            </a:extLst>
          </p:cNvPr>
          <p:cNvSpPr>
            <a:spLocks noGrp="1"/>
          </p:cNvSpPr>
          <p:nvPr>
            <p:ph type="title"/>
          </p:nvPr>
        </p:nvSpPr>
        <p:spPr>
          <a:xfrm>
            <a:off x="25667" y="228600"/>
            <a:ext cx="8077200" cy="381000"/>
          </a:xfrm>
        </p:spPr>
        <p:txBody>
          <a:bodyPr vert="horz"/>
          <a:lstStyle/>
          <a:p>
            <a:r>
              <a:rPr lang="en-US" sz="2000" b="1" dirty="0">
                <a:solidFill>
                  <a:schemeClr val="tx1"/>
                </a:solidFill>
                <a:latin typeface="+mn-lt"/>
                <a:ea typeface="+mj-ea"/>
                <a:cs typeface="+mj-cs"/>
              </a:rPr>
              <a:t>Proposed Projects</a:t>
            </a:r>
          </a:p>
        </p:txBody>
      </p:sp>
      <p:sp>
        <p:nvSpPr>
          <p:cNvPr id="7" name="TextBox 6">
            <a:extLst>
              <a:ext uri="{FF2B5EF4-FFF2-40B4-BE49-F238E27FC236}">
                <a16:creationId xmlns:a16="http://schemas.microsoft.com/office/drawing/2014/main" id="{32808B63-4228-A60B-1121-2FA0FCE33A5C}"/>
              </a:ext>
            </a:extLst>
          </p:cNvPr>
          <p:cNvSpPr txBox="1"/>
          <p:nvPr/>
        </p:nvSpPr>
        <p:spPr>
          <a:xfrm>
            <a:off x="144607" y="1143387"/>
            <a:ext cx="4598580" cy="369332"/>
          </a:xfrm>
          <a:prstGeom prst="rect">
            <a:avLst/>
          </a:prstGeom>
          <a:noFill/>
        </p:spPr>
        <p:txBody>
          <a:bodyPr wrap="square">
            <a:spAutoFit/>
          </a:bodyPr>
          <a:lstStyle/>
          <a:p>
            <a:r>
              <a:rPr lang="en-US" b="1" dirty="0"/>
              <a:t>Runway 5-23 Lighting Upgrade</a:t>
            </a:r>
            <a:endParaRPr lang="en-US" dirty="0"/>
          </a:p>
        </p:txBody>
      </p:sp>
      <p:sp>
        <p:nvSpPr>
          <p:cNvPr id="8" name="TextBox 7">
            <a:extLst>
              <a:ext uri="{FF2B5EF4-FFF2-40B4-BE49-F238E27FC236}">
                <a16:creationId xmlns:a16="http://schemas.microsoft.com/office/drawing/2014/main" id="{8A3595A4-6496-914A-19F0-2768724BF3B3}"/>
              </a:ext>
            </a:extLst>
          </p:cNvPr>
          <p:cNvSpPr txBox="1"/>
          <p:nvPr/>
        </p:nvSpPr>
        <p:spPr>
          <a:xfrm>
            <a:off x="169416" y="1512719"/>
            <a:ext cx="4197927" cy="3077766"/>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In order to address instrument approach requirements, Runway 5-23 lighting was upgraded in this project. </a:t>
            </a:r>
          </a:p>
          <a:p>
            <a:r>
              <a:rPr lang="en-US" sz="1400" dirty="0">
                <a:solidFill>
                  <a:schemeClr val="dk1"/>
                </a:solidFill>
                <a:latin typeface="+mn-lt"/>
                <a:ea typeface="+mn-ea"/>
                <a:cs typeface="+mn-cs"/>
              </a:rPr>
              <a:t>Construction activities involved trenching in of conduit, placing electrical wire, installing four new threshold lights, and replacing all of the prior Runway 5-23 runway light lenses with split lenses for the instrument approach lighting system requirements.</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Enhance safety at the Airport.</a:t>
            </a:r>
          </a:p>
          <a:p>
            <a:endParaRPr lang="en-US" sz="1400" dirty="0"/>
          </a:p>
          <a:p>
            <a:endParaRPr lang="en-US" dirty="0"/>
          </a:p>
        </p:txBody>
      </p:sp>
      <p:sp>
        <p:nvSpPr>
          <p:cNvPr id="2" name="TextBox 1">
            <a:extLst>
              <a:ext uri="{FF2B5EF4-FFF2-40B4-BE49-F238E27FC236}">
                <a16:creationId xmlns:a16="http://schemas.microsoft.com/office/drawing/2014/main" id="{86DB4AC1-475C-5F05-637E-6B3EC4822AFA}"/>
              </a:ext>
            </a:extLst>
          </p:cNvPr>
          <p:cNvSpPr txBox="1"/>
          <p:nvPr/>
        </p:nvSpPr>
        <p:spPr>
          <a:xfrm>
            <a:off x="4776659" y="1143387"/>
            <a:ext cx="4222734" cy="646331"/>
          </a:xfrm>
          <a:prstGeom prst="rect">
            <a:avLst/>
          </a:prstGeom>
          <a:noFill/>
        </p:spPr>
        <p:txBody>
          <a:bodyPr wrap="square">
            <a:spAutoFit/>
          </a:bodyPr>
          <a:lstStyle/>
          <a:p>
            <a:r>
              <a:rPr lang="en-US" b="1" dirty="0"/>
              <a:t>Update Airport Master Plan and Airport Layout Plan Including AGIS</a:t>
            </a:r>
            <a:endParaRPr lang="en-US" dirty="0"/>
          </a:p>
        </p:txBody>
      </p:sp>
      <p:sp>
        <p:nvSpPr>
          <p:cNvPr id="6" name="TextBox 5">
            <a:extLst>
              <a:ext uri="{FF2B5EF4-FFF2-40B4-BE49-F238E27FC236}">
                <a16:creationId xmlns:a16="http://schemas.microsoft.com/office/drawing/2014/main" id="{4B8F6E3C-433E-5024-2B3C-A0944C7EA6D8}"/>
              </a:ext>
            </a:extLst>
          </p:cNvPr>
          <p:cNvSpPr txBox="1"/>
          <p:nvPr/>
        </p:nvSpPr>
        <p:spPr>
          <a:xfrm>
            <a:off x="4777725" y="1859340"/>
            <a:ext cx="4197927" cy="3077766"/>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Preparation of an Airport Master Plan and Airport Layout Plan (ALP), including Airport Geographic Information Systems (AGIS) component. </a:t>
            </a:r>
          </a:p>
          <a:p>
            <a:r>
              <a:rPr lang="en-US" sz="1400" dirty="0">
                <a:solidFill>
                  <a:schemeClr val="dk1"/>
                </a:solidFill>
                <a:latin typeface="+mn-lt"/>
                <a:ea typeface="+mn-ea"/>
                <a:cs typeface="+mn-cs"/>
              </a:rPr>
              <a:t>The Master Plan involved the development of an air traffic forecast and the evaluation of future facility needs at the Airport. </a:t>
            </a:r>
          </a:p>
          <a:p>
            <a:r>
              <a:rPr lang="en-US" sz="1400" dirty="0">
                <a:solidFill>
                  <a:schemeClr val="dk1"/>
                </a:solidFill>
                <a:latin typeface="+mn-lt"/>
                <a:ea typeface="+mn-ea"/>
                <a:cs typeface="+mn-cs"/>
              </a:rPr>
              <a:t>An ALP was developed and submitted to the FAA as part of this work effort.</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Expand capacity at the Airport.</a:t>
            </a:r>
          </a:p>
          <a:p>
            <a:endParaRPr lang="en-US" dirty="0"/>
          </a:p>
        </p:txBody>
      </p:sp>
    </p:spTree>
    <p:extLst>
      <p:ext uri="{BB962C8B-B14F-4D97-AF65-F5344CB8AC3E}">
        <p14:creationId xmlns:p14="http://schemas.microsoft.com/office/powerpoint/2010/main" val="120947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B4E2F-5E81-6729-FC7B-C33255C2851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4F823A0-B56D-E6F1-F9CE-9230C32380A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4" imgW="405" imgH="405" progId="TCLayout.ActiveDocument.1">
                  <p:embed/>
                </p:oleObj>
              </mc:Choice>
              <mc:Fallback>
                <p:oleObj name="think-cell Slide" r:id="rId4" imgW="405" imgH="405" progId="TCLayout.ActiveDocument.1">
                  <p:embed/>
                  <p:pic>
                    <p:nvPicPr>
                      <p:cNvPr id="4" name="think-cell data - do not delete" hidden="1">
                        <a:extLst>
                          <a:ext uri="{FF2B5EF4-FFF2-40B4-BE49-F238E27FC236}">
                            <a16:creationId xmlns:a16="http://schemas.microsoft.com/office/drawing/2014/main" id="{F87DF384-C22C-F105-57A2-5D5503A1805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1CEB3E2B-8E74-B710-5BC6-B30AC0D0CD43}"/>
              </a:ext>
            </a:extLst>
          </p:cNvPr>
          <p:cNvSpPr>
            <a:spLocks noGrp="1"/>
          </p:cNvSpPr>
          <p:nvPr>
            <p:ph type="title"/>
          </p:nvPr>
        </p:nvSpPr>
        <p:spPr>
          <a:xfrm>
            <a:off x="25667" y="228600"/>
            <a:ext cx="8077200" cy="381000"/>
          </a:xfrm>
        </p:spPr>
        <p:txBody>
          <a:bodyPr vert="horz"/>
          <a:lstStyle/>
          <a:p>
            <a:r>
              <a:rPr lang="en-US" sz="2000" b="1" dirty="0">
                <a:solidFill>
                  <a:schemeClr val="tx1"/>
                </a:solidFill>
                <a:latin typeface="+mn-lt"/>
                <a:ea typeface="+mj-ea"/>
                <a:cs typeface="+mj-cs"/>
              </a:rPr>
              <a:t>Proposed Projects</a:t>
            </a:r>
          </a:p>
        </p:txBody>
      </p:sp>
      <p:sp>
        <p:nvSpPr>
          <p:cNvPr id="7" name="TextBox 6">
            <a:extLst>
              <a:ext uri="{FF2B5EF4-FFF2-40B4-BE49-F238E27FC236}">
                <a16:creationId xmlns:a16="http://schemas.microsoft.com/office/drawing/2014/main" id="{4C771520-3235-2FC1-A698-4DF667AF4EB1}"/>
              </a:ext>
            </a:extLst>
          </p:cNvPr>
          <p:cNvSpPr txBox="1"/>
          <p:nvPr/>
        </p:nvSpPr>
        <p:spPr>
          <a:xfrm>
            <a:off x="144607" y="1143387"/>
            <a:ext cx="4598580" cy="369332"/>
          </a:xfrm>
          <a:prstGeom prst="rect">
            <a:avLst/>
          </a:prstGeom>
          <a:noFill/>
        </p:spPr>
        <p:txBody>
          <a:bodyPr wrap="square">
            <a:spAutoFit/>
          </a:bodyPr>
          <a:lstStyle/>
          <a:p>
            <a:r>
              <a:rPr lang="en-US" b="1" dirty="0"/>
              <a:t>SRE Acquisition</a:t>
            </a:r>
            <a:endParaRPr lang="en-US" dirty="0"/>
          </a:p>
        </p:txBody>
      </p:sp>
      <p:sp>
        <p:nvSpPr>
          <p:cNvPr id="8" name="TextBox 7">
            <a:extLst>
              <a:ext uri="{FF2B5EF4-FFF2-40B4-BE49-F238E27FC236}">
                <a16:creationId xmlns:a16="http://schemas.microsoft.com/office/drawing/2014/main" id="{21BB88F5-78F4-03D2-6A72-1B03D9082762}"/>
              </a:ext>
            </a:extLst>
          </p:cNvPr>
          <p:cNvSpPr txBox="1"/>
          <p:nvPr/>
        </p:nvSpPr>
        <p:spPr>
          <a:xfrm>
            <a:off x="169416" y="1512719"/>
            <a:ext cx="4197927" cy="3508653"/>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Design, specifications, bidding, negotiations, and final acceptance for five new pieces of snow removal equipment (SRE). </a:t>
            </a:r>
          </a:p>
          <a:p>
            <a:r>
              <a:rPr lang="en-US" sz="1400" dirty="0">
                <a:solidFill>
                  <a:schemeClr val="dk1"/>
                </a:solidFill>
                <a:latin typeface="+mn-lt"/>
                <a:ea typeface="+mn-ea"/>
                <a:cs typeface="+mn-cs"/>
              </a:rPr>
              <a:t>The SRE consisted of two multi-use snow hauler trucks with attachments, one high speed runway plow vehicle, one wheel loader, and one sand truck. In addition, this project includes the development of specifications (excluding cost of purchase) for one broom.</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Preserve capacity at the Airport.</a:t>
            </a:r>
          </a:p>
          <a:p>
            <a:endParaRPr lang="en-US" sz="1400" dirty="0"/>
          </a:p>
          <a:p>
            <a:endParaRPr lang="en-US" dirty="0"/>
          </a:p>
        </p:txBody>
      </p:sp>
      <p:sp>
        <p:nvSpPr>
          <p:cNvPr id="2" name="TextBox 1">
            <a:extLst>
              <a:ext uri="{FF2B5EF4-FFF2-40B4-BE49-F238E27FC236}">
                <a16:creationId xmlns:a16="http://schemas.microsoft.com/office/drawing/2014/main" id="{63DFB003-3FC8-D412-73DE-46B4F77D9224}"/>
              </a:ext>
            </a:extLst>
          </p:cNvPr>
          <p:cNvSpPr txBox="1"/>
          <p:nvPr/>
        </p:nvSpPr>
        <p:spPr>
          <a:xfrm>
            <a:off x="4776659" y="1143387"/>
            <a:ext cx="4222734" cy="923330"/>
          </a:xfrm>
          <a:prstGeom prst="rect">
            <a:avLst/>
          </a:prstGeom>
          <a:noFill/>
        </p:spPr>
        <p:txBody>
          <a:bodyPr wrap="square">
            <a:spAutoFit/>
          </a:bodyPr>
          <a:lstStyle/>
          <a:p>
            <a:r>
              <a:rPr lang="en-US" b="1" dirty="0"/>
              <a:t>Runway 14-32 and Runway 5-23 PAPI Replacement (Design and Construction)</a:t>
            </a:r>
            <a:endParaRPr lang="en-US" dirty="0"/>
          </a:p>
        </p:txBody>
      </p:sp>
      <p:sp>
        <p:nvSpPr>
          <p:cNvPr id="6" name="TextBox 5">
            <a:extLst>
              <a:ext uri="{FF2B5EF4-FFF2-40B4-BE49-F238E27FC236}">
                <a16:creationId xmlns:a16="http://schemas.microsoft.com/office/drawing/2014/main" id="{181F8445-71D8-B45A-315E-092015624873}"/>
              </a:ext>
            </a:extLst>
          </p:cNvPr>
          <p:cNvSpPr txBox="1"/>
          <p:nvPr/>
        </p:nvSpPr>
        <p:spPr>
          <a:xfrm>
            <a:off x="4776659" y="2133600"/>
            <a:ext cx="4197927" cy="2646878"/>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Design and construction of the Runway 14-32 four box PAPI units and Runway 5-23 two box PAPI units and associated wire and components. </a:t>
            </a:r>
          </a:p>
          <a:p>
            <a:r>
              <a:rPr lang="en-US" sz="1400" dirty="0">
                <a:solidFill>
                  <a:schemeClr val="dk1"/>
                </a:solidFill>
                <a:latin typeface="+mn-lt"/>
                <a:ea typeface="+mn-ea"/>
                <a:cs typeface="+mn-cs"/>
              </a:rPr>
              <a:t>This project installed new PAPI control units and removed the prior PAPI control units that were mounted in the Runway Safety Areas.</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Preserve capacity at the Airport.</a:t>
            </a:r>
          </a:p>
          <a:p>
            <a:endParaRPr lang="en-US" dirty="0"/>
          </a:p>
        </p:txBody>
      </p:sp>
    </p:spTree>
    <p:extLst>
      <p:ext uri="{BB962C8B-B14F-4D97-AF65-F5344CB8AC3E}">
        <p14:creationId xmlns:p14="http://schemas.microsoft.com/office/powerpoint/2010/main" val="112277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5BAA3-AFA0-5A5B-F4C4-F37DA22014BC}"/>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E37FE89-6245-8C4C-7B9E-21EB3B23D7B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4" imgW="405" imgH="405" progId="TCLayout.ActiveDocument.1">
                  <p:embed/>
                </p:oleObj>
              </mc:Choice>
              <mc:Fallback>
                <p:oleObj name="think-cell Slide" r:id="rId4" imgW="405" imgH="405" progId="TCLayout.ActiveDocument.1">
                  <p:embed/>
                  <p:pic>
                    <p:nvPicPr>
                      <p:cNvPr id="4" name="think-cell data - do not delete" hidden="1">
                        <a:extLst>
                          <a:ext uri="{FF2B5EF4-FFF2-40B4-BE49-F238E27FC236}">
                            <a16:creationId xmlns:a16="http://schemas.microsoft.com/office/drawing/2014/main" id="{44F823A0-B56D-E6F1-F9CE-9230C32380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823CED0-1937-59DE-23BD-F29AB889A44C}"/>
              </a:ext>
            </a:extLst>
          </p:cNvPr>
          <p:cNvSpPr>
            <a:spLocks noGrp="1"/>
          </p:cNvSpPr>
          <p:nvPr>
            <p:ph type="title"/>
          </p:nvPr>
        </p:nvSpPr>
        <p:spPr>
          <a:xfrm>
            <a:off x="25667" y="228600"/>
            <a:ext cx="8077200" cy="381000"/>
          </a:xfrm>
        </p:spPr>
        <p:txBody>
          <a:bodyPr vert="horz"/>
          <a:lstStyle/>
          <a:p>
            <a:r>
              <a:rPr lang="en-US" sz="2000" b="1" dirty="0">
                <a:solidFill>
                  <a:schemeClr val="tx1"/>
                </a:solidFill>
                <a:latin typeface="+mn-lt"/>
                <a:ea typeface="+mj-ea"/>
                <a:cs typeface="+mj-cs"/>
              </a:rPr>
              <a:t>Proposed Projects</a:t>
            </a:r>
          </a:p>
        </p:txBody>
      </p:sp>
      <p:sp>
        <p:nvSpPr>
          <p:cNvPr id="7" name="TextBox 6">
            <a:extLst>
              <a:ext uri="{FF2B5EF4-FFF2-40B4-BE49-F238E27FC236}">
                <a16:creationId xmlns:a16="http://schemas.microsoft.com/office/drawing/2014/main" id="{C6849E73-8169-46BD-DC9B-8690D08C5B83}"/>
              </a:ext>
            </a:extLst>
          </p:cNvPr>
          <p:cNvSpPr txBox="1"/>
          <p:nvPr/>
        </p:nvSpPr>
        <p:spPr>
          <a:xfrm>
            <a:off x="59013" y="910821"/>
            <a:ext cx="4598580" cy="923330"/>
          </a:xfrm>
          <a:prstGeom prst="rect">
            <a:avLst/>
          </a:prstGeom>
          <a:noFill/>
        </p:spPr>
        <p:txBody>
          <a:bodyPr wrap="square">
            <a:spAutoFit/>
          </a:bodyPr>
          <a:lstStyle/>
          <a:p>
            <a:r>
              <a:rPr lang="en-US" b="1" dirty="0"/>
              <a:t>Commercial Service and GA Apron Rehabilitation (Design and Construction)</a:t>
            </a:r>
            <a:endParaRPr lang="en-US" dirty="0"/>
          </a:p>
        </p:txBody>
      </p:sp>
      <p:sp>
        <p:nvSpPr>
          <p:cNvPr id="8" name="TextBox 7">
            <a:extLst>
              <a:ext uri="{FF2B5EF4-FFF2-40B4-BE49-F238E27FC236}">
                <a16:creationId xmlns:a16="http://schemas.microsoft.com/office/drawing/2014/main" id="{356FA36F-AB94-BE87-44B1-BE58F3F37689}"/>
              </a:ext>
            </a:extLst>
          </p:cNvPr>
          <p:cNvSpPr txBox="1"/>
          <p:nvPr/>
        </p:nvSpPr>
        <p:spPr>
          <a:xfrm>
            <a:off x="144607" y="1981200"/>
            <a:ext cx="4427393" cy="4585871"/>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The general aviation apron reconstruction included demolition of the existing apron, including excavation of the old apron area, extension of the sewer system, placement of subbase and 11 inches of PCC concrete pavement on the north side, and placement of subbase and 15 inches of PCC concrete pavement on the south end of the apron.</a:t>
            </a:r>
          </a:p>
          <a:p>
            <a:r>
              <a:rPr lang="en-US" sz="1400" dirty="0">
                <a:solidFill>
                  <a:schemeClr val="dk1"/>
                </a:solidFill>
                <a:latin typeface="+mn-lt"/>
                <a:ea typeface="+mn-ea"/>
                <a:cs typeface="+mn-cs"/>
              </a:rPr>
              <a:t>The rehabilitation of the commercial apron included joint sealant removals and resealing of the commercial apron, old terminal apron, and Taxiways T-1 and T-2, as well as the repainting of all existing apron paint markings. </a:t>
            </a:r>
          </a:p>
          <a:p>
            <a:r>
              <a:rPr lang="en-US" sz="1400" dirty="0">
                <a:solidFill>
                  <a:schemeClr val="dk1"/>
                </a:solidFill>
                <a:latin typeface="+mn-lt"/>
                <a:ea typeface="+mn-ea"/>
                <a:cs typeface="+mn-cs"/>
              </a:rPr>
              <a:t>The expansion of the commercial apron consisted of the expansion of the west side of the commercial apron directly to the west of the terminal building.</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Preserve capacity at the Airport.</a:t>
            </a:r>
          </a:p>
          <a:p>
            <a:endParaRPr lang="en-US" sz="1400" dirty="0"/>
          </a:p>
          <a:p>
            <a:endParaRPr lang="en-US" dirty="0"/>
          </a:p>
        </p:txBody>
      </p:sp>
      <p:pic>
        <p:nvPicPr>
          <p:cNvPr id="5" name="Picture 4">
            <a:extLst>
              <a:ext uri="{FF2B5EF4-FFF2-40B4-BE49-F238E27FC236}">
                <a16:creationId xmlns:a16="http://schemas.microsoft.com/office/drawing/2014/main" id="{AAC5A3B8-49D9-BD8F-62EC-571E7AE84580}"/>
              </a:ext>
            </a:extLst>
          </p:cNvPr>
          <p:cNvPicPr>
            <a:picLocks noChangeAspect="1"/>
          </p:cNvPicPr>
          <p:nvPr/>
        </p:nvPicPr>
        <p:blipFill>
          <a:blip r:embed="rId6"/>
          <a:srcRect b="6267"/>
          <a:stretch>
            <a:fillRect/>
          </a:stretch>
        </p:blipFill>
        <p:spPr>
          <a:xfrm>
            <a:off x="4743187" y="609600"/>
            <a:ext cx="4419600" cy="5578184"/>
          </a:xfrm>
          <a:prstGeom prst="rect">
            <a:avLst/>
          </a:prstGeom>
        </p:spPr>
      </p:pic>
      <p:sp>
        <p:nvSpPr>
          <p:cNvPr id="9" name="Rectangle 8">
            <a:extLst>
              <a:ext uri="{FF2B5EF4-FFF2-40B4-BE49-F238E27FC236}">
                <a16:creationId xmlns:a16="http://schemas.microsoft.com/office/drawing/2014/main" id="{F2176F04-5EE7-04D7-6CB9-79A4EADCDB14}"/>
              </a:ext>
            </a:extLst>
          </p:cNvPr>
          <p:cNvSpPr/>
          <p:nvPr/>
        </p:nvSpPr>
        <p:spPr>
          <a:xfrm>
            <a:off x="6114787" y="3596984"/>
            <a:ext cx="533400" cy="381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6B3B15-92A6-E658-E90E-1EF83D3C7A62}"/>
              </a:ext>
            </a:extLst>
          </p:cNvPr>
          <p:cNvSpPr/>
          <p:nvPr/>
        </p:nvSpPr>
        <p:spPr>
          <a:xfrm>
            <a:off x="6343387" y="4701884"/>
            <a:ext cx="533400" cy="381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899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0B7D8-1846-36B5-D2BC-C65609D4CF3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0E5998B-AA00-FA87-CEC9-A6C74E1B5BC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4" imgW="405" imgH="405" progId="TCLayout.ActiveDocument.1">
                  <p:embed/>
                </p:oleObj>
              </mc:Choice>
              <mc:Fallback>
                <p:oleObj name="think-cell Slide" r:id="rId4" imgW="405" imgH="405" progId="TCLayout.ActiveDocument.1">
                  <p:embed/>
                  <p:pic>
                    <p:nvPicPr>
                      <p:cNvPr id="4" name="think-cell data - do not delete" hidden="1">
                        <a:extLst>
                          <a:ext uri="{FF2B5EF4-FFF2-40B4-BE49-F238E27FC236}">
                            <a16:creationId xmlns:a16="http://schemas.microsoft.com/office/drawing/2014/main" id="{44F823A0-B56D-E6F1-F9CE-9230C32380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F89D3AA-B67A-FBE4-872F-BA44083B38F6}"/>
              </a:ext>
            </a:extLst>
          </p:cNvPr>
          <p:cNvSpPr>
            <a:spLocks noGrp="1"/>
          </p:cNvSpPr>
          <p:nvPr>
            <p:ph type="title"/>
          </p:nvPr>
        </p:nvSpPr>
        <p:spPr>
          <a:xfrm>
            <a:off x="25667" y="228600"/>
            <a:ext cx="8077200" cy="381000"/>
          </a:xfrm>
        </p:spPr>
        <p:txBody>
          <a:bodyPr vert="horz"/>
          <a:lstStyle/>
          <a:p>
            <a:r>
              <a:rPr lang="en-US" sz="2000" b="1" dirty="0">
                <a:solidFill>
                  <a:schemeClr val="tx1"/>
                </a:solidFill>
                <a:latin typeface="+mn-lt"/>
                <a:ea typeface="+mj-ea"/>
                <a:cs typeface="+mj-cs"/>
              </a:rPr>
              <a:t>Proposed Projects</a:t>
            </a:r>
          </a:p>
        </p:txBody>
      </p:sp>
      <p:sp>
        <p:nvSpPr>
          <p:cNvPr id="7" name="TextBox 6">
            <a:extLst>
              <a:ext uri="{FF2B5EF4-FFF2-40B4-BE49-F238E27FC236}">
                <a16:creationId xmlns:a16="http://schemas.microsoft.com/office/drawing/2014/main" id="{9A9A79F1-C325-2A56-6E83-2F9538A9295D}"/>
              </a:ext>
            </a:extLst>
          </p:cNvPr>
          <p:cNvSpPr txBox="1"/>
          <p:nvPr/>
        </p:nvSpPr>
        <p:spPr>
          <a:xfrm>
            <a:off x="144607" y="1143387"/>
            <a:ext cx="4598580" cy="369332"/>
          </a:xfrm>
          <a:prstGeom prst="rect">
            <a:avLst/>
          </a:prstGeom>
          <a:noFill/>
        </p:spPr>
        <p:txBody>
          <a:bodyPr wrap="square">
            <a:spAutoFit/>
          </a:bodyPr>
          <a:lstStyle/>
          <a:p>
            <a:r>
              <a:rPr lang="en-US" b="1" dirty="0"/>
              <a:t>Terminal Study</a:t>
            </a:r>
            <a:endParaRPr lang="en-US" dirty="0"/>
          </a:p>
        </p:txBody>
      </p:sp>
      <p:sp>
        <p:nvSpPr>
          <p:cNvPr id="8" name="TextBox 7">
            <a:extLst>
              <a:ext uri="{FF2B5EF4-FFF2-40B4-BE49-F238E27FC236}">
                <a16:creationId xmlns:a16="http://schemas.microsoft.com/office/drawing/2014/main" id="{53915EA1-92F2-2D46-2B80-54FC94590676}"/>
              </a:ext>
            </a:extLst>
          </p:cNvPr>
          <p:cNvSpPr txBox="1"/>
          <p:nvPr/>
        </p:nvSpPr>
        <p:spPr>
          <a:xfrm>
            <a:off x="169416" y="1512719"/>
            <a:ext cx="4197927" cy="2431435"/>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A</a:t>
            </a:r>
            <a:r>
              <a:rPr lang="en-US" sz="1400" dirty="0"/>
              <a:t> </a:t>
            </a:r>
            <a:r>
              <a:rPr lang="en-US" sz="1400" dirty="0">
                <a:solidFill>
                  <a:schemeClr val="dk1"/>
                </a:solidFill>
                <a:latin typeface="+mn-lt"/>
                <a:ea typeface="+mn-ea"/>
                <a:cs typeface="+mn-cs"/>
              </a:rPr>
              <a:t>preliminary study and recommendations on improvements to the terminal baggage make-up area, escalator replacement, security system analysis and sanitary sewer analysis.</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Preserve capacity at the Airport.</a:t>
            </a:r>
          </a:p>
          <a:p>
            <a:endParaRPr lang="en-US" sz="1400" dirty="0"/>
          </a:p>
          <a:p>
            <a:endParaRPr lang="en-US" dirty="0"/>
          </a:p>
        </p:txBody>
      </p:sp>
      <p:sp>
        <p:nvSpPr>
          <p:cNvPr id="2" name="TextBox 1">
            <a:extLst>
              <a:ext uri="{FF2B5EF4-FFF2-40B4-BE49-F238E27FC236}">
                <a16:creationId xmlns:a16="http://schemas.microsoft.com/office/drawing/2014/main" id="{2DB7EA6F-E210-74D4-2C94-525D9C1FB823}"/>
              </a:ext>
            </a:extLst>
          </p:cNvPr>
          <p:cNvSpPr txBox="1"/>
          <p:nvPr/>
        </p:nvSpPr>
        <p:spPr>
          <a:xfrm>
            <a:off x="4776659" y="1143387"/>
            <a:ext cx="4222734" cy="923330"/>
          </a:xfrm>
          <a:prstGeom prst="rect">
            <a:avLst/>
          </a:prstGeom>
          <a:noFill/>
        </p:spPr>
        <p:txBody>
          <a:bodyPr wrap="square">
            <a:spAutoFit/>
          </a:bodyPr>
          <a:lstStyle/>
          <a:p>
            <a:r>
              <a:rPr lang="en-US" b="1" dirty="0"/>
              <a:t>GA Apron Reconstruction &amp; Commercial Apron Rehab (Design and Construct)</a:t>
            </a:r>
            <a:endParaRPr lang="en-US" dirty="0"/>
          </a:p>
        </p:txBody>
      </p:sp>
      <p:sp>
        <p:nvSpPr>
          <p:cNvPr id="6" name="TextBox 5">
            <a:extLst>
              <a:ext uri="{FF2B5EF4-FFF2-40B4-BE49-F238E27FC236}">
                <a16:creationId xmlns:a16="http://schemas.microsoft.com/office/drawing/2014/main" id="{5A44DFC8-BC08-6616-8D09-94A8587F8287}"/>
              </a:ext>
            </a:extLst>
          </p:cNvPr>
          <p:cNvSpPr txBox="1"/>
          <p:nvPr/>
        </p:nvSpPr>
        <p:spPr>
          <a:xfrm>
            <a:off x="4776659" y="2133600"/>
            <a:ext cx="4197927" cy="4154984"/>
          </a:xfrm>
          <a:prstGeom prst="rect">
            <a:avLst/>
          </a:prstGeom>
          <a:noFill/>
        </p:spPr>
        <p:txBody>
          <a:bodyPr wrap="square" rtlCol="0">
            <a:spAutoFit/>
          </a:bodyPr>
          <a:lstStyle/>
          <a:p>
            <a:r>
              <a:rPr lang="en-US" dirty="0">
                <a:solidFill>
                  <a:schemeClr val="accent4"/>
                </a:solidFill>
              </a:rPr>
              <a:t>DESCRIPTION</a:t>
            </a:r>
          </a:p>
          <a:p>
            <a:r>
              <a:rPr lang="en-US" sz="1400" dirty="0">
                <a:solidFill>
                  <a:schemeClr val="dk1"/>
                </a:solidFill>
                <a:latin typeface="+mn-lt"/>
                <a:ea typeface="+mn-ea"/>
                <a:cs typeface="+mn-cs"/>
              </a:rPr>
              <a:t>Reconstruction of a portion of the general aviation apron which included asphalt pavement removals, earthwork subgrade, aggregate base course material, an underdrain system and placement of 8" and 11" PCC concrete. </a:t>
            </a:r>
          </a:p>
          <a:p>
            <a:r>
              <a:rPr lang="en-US" sz="1400" dirty="0">
                <a:solidFill>
                  <a:schemeClr val="dk1"/>
                </a:solidFill>
                <a:latin typeface="+mn-lt"/>
                <a:ea typeface="+mn-ea"/>
                <a:cs typeface="+mn-cs"/>
              </a:rPr>
              <a:t>The section of reconstruction of the GA apron is the area directly in front of the FBO main hangar building. </a:t>
            </a:r>
          </a:p>
          <a:p>
            <a:r>
              <a:rPr lang="en-US" sz="1400" dirty="0">
                <a:solidFill>
                  <a:schemeClr val="dk1"/>
                </a:solidFill>
                <a:latin typeface="+mn-lt"/>
                <a:ea typeface="+mn-ea"/>
                <a:cs typeface="+mn-cs"/>
              </a:rPr>
              <a:t>Also included in the scope of work is the rehabilitation of a section of the commercial apron located under two of the Airport's passenger boarding bridges, which included full depth concrete panel removals/replacements and PCC pavement partial depth spall repairs.</a:t>
            </a:r>
          </a:p>
          <a:p>
            <a:endParaRPr lang="en-US" sz="1400" dirty="0"/>
          </a:p>
          <a:p>
            <a:r>
              <a:rPr lang="en-US" dirty="0">
                <a:solidFill>
                  <a:schemeClr val="accent4"/>
                </a:solidFill>
              </a:rPr>
              <a:t>JUSTIFICATION</a:t>
            </a:r>
          </a:p>
          <a:p>
            <a:r>
              <a:rPr lang="en-US" sz="1400" kern="1200" dirty="0">
                <a:solidFill>
                  <a:schemeClr val="dk1"/>
                </a:solidFill>
                <a:latin typeface="+mn-lt"/>
                <a:ea typeface="+mn-ea"/>
                <a:cs typeface="+mn-cs"/>
              </a:rPr>
              <a:t>Preserve capacity at the Airport.</a:t>
            </a:r>
          </a:p>
          <a:p>
            <a:endParaRPr lang="en-US" dirty="0"/>
          </a:p>
        </p:txBody>
      </p:sp>
    </p:spTree>
    <p:extLst>
      <p:ext uri="{BB962C8B-B14F-4D97-AF65-F5344CB8AC3E}">
        <p14:creationId xmlns:p14="http://schemas.microsoft.com/office/powerpoint/2010/main" val="20145999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29592</TotalTime>
  <Words>1945</Words>
  <Application>Microsoft Office PowerPoint</Application>
  <PresentationFormat>On-screen Show (4:3)</PresentationFormat>
  <Paragraphs>229</Paragraphs>
  <Slides>15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ＭＳ Ｐゴシック</vt:lpstr>
      <vt:lpstr>Aptos Narrow</vt:lpstr>
      <vt:lpstr>Arial</vt:lpstr>
      <vt:lpstr>Calibri</vt:lpstr>
      <vt:lpstr>Calibri Light</vt:lpstr>
      <vt:lpstr>Segoe UI</vt:lpstr>
      <vt:lpstr>Wingdings</vt:lpstr>
      <vt:lpstr>Office Theme</vt:lpstr>
      <vt:lpstr>think-cell Slide</vt:lpstr>
      <vt:lpstr>Opportunity for Public Comment PFC Application 8 Rapid City Regional Airport  </vt:lpstr>
      <vt:lpstr>Overview</vt:lpstr>
      <vt:lpstr>Opportunity for Public Comment</vt:lpstr>
      <vt:lpstr>Proposed Projects</vt:lpstr>
      <vt:lpstr>Proposed Projects</vt:lpstr>
      <vt:lpstr>Proposed Projects</vt:lpstr>
      <vt:lpstr>Proposed Projects</vt:lpstr>
      <vt:lpstr>Proposed Projects</vt:lpstr>
      <vt:lpstr>Proposed Projects</vt:lpstr>
      <vt:lpstr>Proposed Projects</vt:lpstr>
      <vt:lpstr>Proposed Projects</vt:lpstr>
      <vt:lpstr>Proposed Projects</vt:lpstr>
      <vt:lpstr>Proposed Projects</vt:lpstr>
      <vt:lpstr>Proposed Projects</vt:lpstr>
      <vt:lpstr>Proposed Projects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GPS 2010</dc:title>
  <dc:creator>vaugharj</dc:creator>
  <cp:lastModifiedBy>Broom Toni</cp:lastModifiedBy>
  <cp:revision>2731</cp:revision>
  <cp:lastPrinted>2022-06-19T14:30:33Z</cp:lastPrinted>
  <dcterms:created xsi:type="dcterms:W3CDTF">2010-02-06T21:29:42Z</dcterms:created>
  <dcterms:modified xsi:type="dcterms:W3CDTF">2026-02-17T20:51:00Z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PowerPoint 97-2003</vt:lpwstr>
  </property>
  <property fmtid="{D5CDD505-2E9C-101B-9397-08002B2CF9AE}" pid="3" name="Document ID">
    <vt:lpwstr/>
  </property>
  <property fmtid="{D5CDD505-2E9C-101B-9397-08002B2CF9AE}" pid="4" name="Client type">
    <vt:lpwstr>3;#Medium-Hub</vt:lpwstr>
  </property>
  <property fmtid="{D5CDD505-2E9C-101B-9397-08002B2CF9AE}" pid="5" name="ContentTypeId">
    <vt:lpwstr>0x01010008D3108FFAB6D640A21FB79DCBE2287803001A229C2A4F7ED14EB9BEB361D527035C</vt:lpwstr>
  </property>
  <property fmtid="{D5CDD505-2E9C-101B-9397-08002B2CF9AE}" pid="6" name="Jacobs Practice">
    <vt:lpwstr>13;#Management, Organization, &amp; Compensation</vt:lpwstr>
  </property>
  <property fmtid="{D5CDD505-2E9C-101B-9397-08002B2CF9AE}" pid="7" name="Work Product Type">
    <vt:lpwstr/>
  </property>
</Properties>
</file>