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301" r:id="rId3"/>
    <p:sldId id="258" r:id="rId4"/>
    <p:sldId id="311" r:id="rId5"/>
    <p:sldId id="278" r:id="rId6"/>
    <p:sldId id="303" r:id="rId7"/>
    <p:sldId id="260" r:id="rId8"/>
    <p:sldId id="282" r:id="rId9"/>
    <p:sldId id="305" r:id="rId10"/>
    <p:sldId id="312" r:id="rId11"/>
    <p:sldId id="313" r:id="rId12"/>
    <p:sldId id="304" r:id="rId13"/>
    <p:sldId id="314" r:id="rId14"/>
    <p:sldId id="316" r:id="rId15"/>
    <p:sldId id="315" r:id="rId16"/>
    <p:sldId id="318" r:id="rId17"/>
    <p:sldId id="317" r:id="rId18"/>
    <p:sldId id="319" r:id="rId19"/>
    <p:sldId id="320" r:id="rId20"/>
    <p:sldId id="280" r:id="rId21"/>
    <p:sldId id="322" r:id="rId22"/>
    <p:sldId id="323" r:id="rId23"/>
    <p:sldId id="292" r:id="rId24"/>
    <p:sldId id="3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44B89-E660-40AC-8F82-6239DE177740}" v="19" dt="2024-01-09T15:38:35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96327"/>
  </p:normalViewPr>
  <p:slideViewPr>
    <p:cSldViewPr snapToGrid="0">
      <p:cViewPr varScale="1">
        <p:scale>
          <a:sx n="105" d="100"/>
          <a:sy n="10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Glupker" userId="dd774609-0d33-4af1-8557-6550da144539" providerId="ADAL" clId="{92F44B89-E660-40AC-8F82-6239DE177740}"/>
    <pc:docChg chg="custSel modSld">
      <pc:chgData name="Christian Glupker" userId="dd774609-0d33-4af1-8557-6550da144539" providerId="ADAL" clId="{92F44B89-E660-40AC-8F82-6239DE177740}" dt="2024-01-09T15:46:00.361" v="65" actId="2711"/>
      <pc:docMkLst>
        <pc:docMk/>
      </pc:docMkLst>
      <pc:sldChg chg="modSp mod modAnim">
        <pc:chgData name="Christian Glupker" userId="dd774609-0d33-4af1-8557-6550da144539" providerId="ADAL" clId="{92F44B89-E660-40AC-8F82-6239DE177740}" dt="2024-01-09T15:34:26.662" v="13"/>
        <pc:sldMkLst>
          <pc:docMk/>
          <pc:sldMk cId="1706901608" sldId="258"/>
        </pc:sldMkLst>
        <pc:spChg chg="mod">
          <ac:chgData name="Christian Glupker" userId="dd774609-0d33-4af1-8557-6550da144539" providerId="ADAL" clId="{92F44B89-E660-40AC-8F82-6239DE177740}" dt="2024-01-09T15:34:11.490" v="10" actId="403"/>
          <ac:spMkLst>
            <pc:docMk/>
            <pc:sldMk cId="1706901608" sldId="258"/>
            <ac:spMk id="8" creationId="{00000000-0000-0000-0000-000000000000}"/>
          </ac:spMkLst>
        </pc:spChg>
      </pc:sldChg>
      <pc:sldChg chg="modSp mod">
        <pc:chgData name="Christian Glupker" userId="dd774609-0d33-4af1-8557-6550da144539" providerId="ADAL" clId="{92F44B89-E660-40AC-8F82-6239DE177740}" dt="2024-01-09T15:36:17.498" v="27" actId="2711"/>
        <pc:sldMkLst>
          <pc:docMk/>
          <pc:sldMk cId="3932559876" sldId="260"/>
        </pc:sldMkLst>
        <pc:spChg chg="mod">
          <ac:chgData name="Christian Glupker" userId="dd774609-0d33-4af1-8557-6550da144539" providerId="ADAL" clId="{92F44B89-E660-40AC-8F82-6239DE177740}" dt="2024-01-09T15:36:17.498" v="27" actId="2711"/>
          <ac:spMkLst>
            <pc:docMk/>
            <pc:sldMk cId="3932559876" sldId="260"/>
            <ac:spMk id="6" creationId="{00000000-0000-0000-0000-000000000000}"/>
          </ac:spMkLst>
        </pc:spChg>
        <pc:spChg chg="mod">
          <ac:chgData name="Christian Glupker" userId="dd774609-0d33-4af1-8557-6550da144539" providerId="ADAL" clId="{92F44B89-E660-40AC-8F82-6239DE177740}" dt="2024-01-09T15:35:46.227" v="25" actId="6549"/>
          <ac:spMkLst>
            <pc:docMk/>
            <pc:sldMk cId="3932559876" sldId="260"/>
            <ac:spMk id="12" creationId="{00000000-0000-0000-0000-000000000000}"/>
          </ac:spMkLst>
        </pc:spChg>
        <pc:spChg chg="mod">
          <ac:chgData name="Christian Glupker" userId="dd774609-0d33-4af1-8557-6550da144539" providerId="ADAL" clId="{92F44B89-E660-40AC-8F82-6239DE177740}" dt="2024-01-09T15:35:54.819" v="26" actId="6549"/>
          <ac:spMkLst>
            <pc:docMk/>
            <pc:sldMk cId="3932559876" sldId="260"/>
            <ac:spMk id="13" creationId="{00000000-0000-0000-0000-000000000000}"/>
          </ac:spMkLst>
        </pc:spChg>
      </pc:sldChg>
      <pc:sldChg chg="modSp mod modAnim">
        <pc:chgData name="Christian Glupker" userId="dd774609-0d33-4af1-8557-6550da144539" providerId="ADAL" clId="{92F44B89-E660-40AC-8F82-6239DE177740}" dt="2024-01-09T15:35:27.295" v="24" actId="2711"/>
        <pc:sldMkLst>
          <pc:docMk/>
          <pc:sldMk cId="3142366649" sldId="278"/>
        </pc:sldMkLst>
        <pc:spChg chg="mod">
          <ac:chgData name="Christian Glupker" userId="dd774609-0d33-4af1-8557-6550da144539" providerId="ADAL" clId="{92F44B89-E660-40AC-8F82-6239DE177740}" dt="2024-01-09T15:35:27.295" v="24" actId="2711"/>
          <ac:spMkLst>
            <pc:docMk/>
            <pc:sldMk cId="3142366649" sldId="278"/>
            <ac:spMk id="6" creationId="{00000000-0000-0000-0000-000000000000}"/>
          </ac:spMkLst>
        </pc:spChg>
        <pc:spChg chg="mod">
          <ac:chgData name="Christian Glupker" userId="dd774609-0d33-4af1-8557-6550da144539" providerId="ADAL" clId="{92F44B89-E660-40AC-8F82-6239DE177740}" dt="2024-01-09T15:35:19.640" v="23" actId="14100"/>
          <ac:spMkLst>
            <pc:docMk/>
            <pc:sldMk cId="3142366649" sldId="278"/>
            <ac:spMk id="8" creationId="{00000000-0000-0000-0000-000000000000}"/>
          </ac:spMkLst>
        </pc:spChg>
      </pc:sldChg>
      <pc:sldChg chg="modSp mod">
        <pc:chgData name="Christian Glupker" userId="dd774609-0d33-4af1-8557-6550da144539" providerId="ADAL" clId="{92F44B89-E660-40AC-8F82-6239DE177740}" dt="2024-01-09T15:42:31.349" v="62" actId="403"/>
        <pc:sldMkLst>
          <pc:docMk/>
          <pc:sldMk cId="2802830228" sldId="280"/>
        </pc:sldMkLst>
        <pc:spChg chg="mod">
          <ac:chgData name="Christian Glupker" userId="dd774609-0d33-4af1-8557-6550da144539" providerId="ADAL" clId="{92F44B89-E660-40AC-8F82-6239DE177740}" dt="2024-01-09T15:42:31.349" v="62" actId="403"/>
          <ac:spMkLst>
            <pc:docMk/>
            <pc:sldMk cId="2802830228" sldId="280"/>
            <ac:spMk id="8" creationId="{00000000-0000-0000-0000-000000000000}"/>
          </ac:spMkLst>
        </pc:spChg>
      </pc:sldChg>
      <pc:sldChg chg="modSp mod">
        <pc:chgData name="Christian Glupker" userId="dd774609-0d33-4af1-8557-6550da144539" providerId="ADAL" clId="{92F44B89-E660-40AC-8F82-6239DE177740}" dt="2024-01-09T15:44:43.770" v="64" actId="20577"/>
        <pc:sldMkLst>
          <pc:docMk/>
          <pc:sldMk cId="3432309643" sldId="292"/>
        </pc:sldMkLst>
        <pc:graphicFrameChg chg="modGraphic">
          <ac:chgData name="Christian Glupker" userId="dd774609-0d33-4af1-8557-6550da144539" providerId="ADAL" clId="{92F44B89-E660-40AC-8F82-6239DE177740}" dt="2024-01-09T15:44:43.770" v="64" actId="20577"/>
          <ac:graphicFrameMkLst>
            <pc:docMk/>
            <pc:sldMk cId="3432309643" sldId="292"/>
            <ac:graphicFrameMk id="9" creationId="{35927C2B-6A42-EE27-F945-80D86037E6C8}"/>
          </ac:graphicFrameMkLst>
        </pc:graphicFrameChg>
      </pc:sldChg>
      <pc:sldChg chg="modSp mod modAnim">
        <pc:chgData name="Christian Glupker" userId="dd774609-0d33-4af1-8557-6550da144539" providerId="ADAL" clId="{92F44B89-E660-40AC-8F82-6239DE177740}" dt="2024-01-09T15:33:46.954" v="2"/>
        <pc:sldMkLst>
          <pc:docMk/>
          <pc:sldMk cId="1433784084" sldId="301"/>
        </pc:sldMkLst>
        <pc:spChg chg="mod">
          <ac:chgData name="Christian Glupker" userId="dd774609-0d33-4af1-8557-6550da144539" providerId="ADAL" clId="{92F44B89-E660-40AC-8F82-6239DE177740}" dt="2024-01-09T15:33:27.543" v="0" actId="6549"/>
          <ac:spMkLst>
            <pc:docMk/>
            <pc:sldMk cId="1433784084" sldId="301"/>
            <ac:spMk id="8" creationId="{00000000-0000-0000-0000-000000000000}"/>
          </ac:spMkLst>
        </pc:spChg>
      </pc:sldChg>
      <pc:sldChg chg="modSp mod modAnim">
        <pc:chgData name="Christian Glupker" userId="dd774609-0d33-4af1-8557-6550da144539" providerId="ADAL" clId="{92F44B89-E660-40AC-8F82-6239DE177740}" dt="2024-01-09T15:38:35.638" v="49" actId="403"/>
        <pc:sldMkLst>
          <pc:docMk/>
          <pc:sldMk cId="3437721716" sldId="304"/>
        </pc:sldMkLst>
        <pc:spChg chg="mod">
          <ac:chgData name="Christian Glupker" userId="dd774609-0d33-4af1-8557-6550da144539" providerId="ADAL" clId="{92F44B89-E660-40AC-8F82-6239DE177740}" dt="2024-01-09T15:38:35.638" v="49" actId="403"/>
          <ac:spMkLst>
            <pc:docMk/>
            <pc:sldMk cId="3437721716" sldId="304"/>
            <ac:spMk id="8" creationId="{52106194-EA96-E704-4DC8-F7C3BA440310}"/>
          </ac:spMkLst>
        </pc:spChg>
      </pc:sldChg>
      <pc:sldChg chg="addSp modSp mod modAnim">
        <pc:chgData name="Christian Glupker" userId="dd774609-0d33-4af1-8557-6550da144539" providerId="ADAL" clId="{92F44B89-E660-40AC-8F82-6239DE177740}" dt="2024-01-09T15:37:42.548" v="44" actId="1076"/>
        <pc:sldMkLst>
          <pc:docMk/>
          <pc:sldMk cId="448156392" sldId="305"/>
        </pc:sldMkLst>
        <pc:graphicFrameChg chg="mod">
          <ac:chgData name="Christian Glupker" userId="dd774609-0d33-4af1-8557-6550da144539" providerId="ADAL" clId="{92F44B89-E660-40AC-8F82-6239DE177740}" dt="2024-01-09T15:37:42.548" v="44" actId="1076"/>
          <ac:graphicFrameMkLst>
            <pc:docMk/>
            <pc:sldMk cId="448156392" sldId="305"/>
            <ac:graphicFrameMk id="3" creationId="{D39B1797-EBF6-2BDA-EF10-2D9DBEC67BA7}"/>
          </ac:graphicFrameMkLst>
        </pc:graphicFrameChg>
        <pc:graphicFrameChg chg="add mod modGraphic">
          <ac:chgData name="Christian Glupker" userId="dd774609-0d33-4af1-8557-6550da144539" providerId="ADAL" clId="{92F44B89-E660-40AC-8F82-6239DE177740}" dt="2024-01-09T15:37:39.106" v="43" actId="1076"/>
          <ac:graphicFrameMkLst>
            <pc:docMk/>
            <pc:sldMk cId="448156392" sldId="305"/>
            <ac:graphicFrameMk id="11" creationId="{FE061596-901A-386B-C27C-1DA78E78CB06}"/>
          </ac:graphicFrameMkLst>
        </pc:graphicFrameChg>
      </pc:sldChg>
      <pc:sldChg chg="modSp mod modAnim">
        <pc:chgData name="Christian Glupker" userId="dd774609-0d33-4af1-8557-6550da144539" providerId="ADAL" clId="{92F44B89-E660-40AC-8F82-6239DE177740}" dt="2024-01-09T15:34:47.378" v="17"/>
        <pc:sldMkLst>
          <pc:docMk/>
          <pc:sldMk cId="1431523009" sldId="311"/>
        </pc:sldMkLst>
        <pc:spChg chg="mod">
          <ac:chgData name="Christian Glupker" userId="dd774609-0d33-4af1-8557-6550da144539" providerId="ADAL" clId="{92F44B89-E660-40AC-8F82-6239DE177740}" dt="2024-01-09T15:34:31.887" v="14" actId="6549"/>
          <ac:spMkLst>
            <pc:docMk/>
            <pc:sldMk cId="1431523009" sldId="311"/>
            <ac:spMk id="8" creationId="{00000000-0000-0000-0000-000000000000}"/>
          </ac:spMkLst>
        </pc:spChg>
        <pc:picChg chg="mod">
          <ac:chgData name="Christian Glupker" userId="dd774609-0d33-4af1-8557-6550da144539" providerId="ADAL" clId="{92F44B89-E660-40AC-8F82-6239DE177740}" dt="2024-01-09T15:34:40.634" v="15" actId="14100"/>
          <ac:picMkLst>
            <pc:docMk/>
            <pc:sldMk cId="1431523009" sldId="311"/>
            <ac:picMk id="3" creationId="{ACF591B0-4F7E-955A-A38F-5377ED115144}"/>
          </ac:picMkLst>
        </pc:picChg>
      </pc:sldChg>
      <pc:sldChg chg="modSp mod">
        <pc:chgData name="Christian Glupker" userId="dd774609-0d33-4af1-8557-6550da144539" providerId="ADAL" clId="{92F44B89-E660-40AC-8F82-6239DE177740}" dt="2024-01-09T15:40:55.002" v="51" actId="1076"/>
        <pc:sldMkLst>
          <pc:docMk/>
          <pc:sldMk cId="1676420595" sldId="316"/>
        </pc:sldMkLst>
        <pc:graphicFrameChg chg="mod">
          <ac:chgData name="Christian Glupker" userId="dd774609-0d33-4af1-8557-6550da144539" providerId="ADAL" clId="{92F44B89-E660-40AC-8F82-6239DE177740}" dt="2024-01-09T15:40:55.002" v="51" actId="1076"/>
          <ac:graphicFrameMkLst>
            <pc:docMk/>
            <pc:sldMk cId="1676420595" sldId="316"/>
            <ac:graphicFrameMk id="8" creationId="{7FACA1DD-BBE9-FAE9-8DD2-D8B873ACE7AF}"/>
          </ac:graphicFrameMkLst>
        </pc:graphicFrameChg>
      </pc:sldChg>
      <pc:sldChg chg="delSp modSp mod">
        <pc:chgData name="Christian Glupker" userId="dd774609-0d33-4af1-8557-6550da144539" providerId="ADAL" clId="{92F44B89-E660-40AC-8F82-6239DE177740}" dt="2024-01-09T15:41:38.385" v="55" actId="2711"/>
        <pc:sldMkLst>
          <pc:docMk/>
          <pc:sldMk cId="2779512966" sldId="318"/>
        </pc:sldMkLst>
        <pc:spChg chg="del mod">
          <ac:chgData name="Christian Glupker" userId="dd774609-0d33-4af1-8557-6550da144539" providerId="ADAL" clId="{92F44B89-E660-40AC-8F82-6239DE177740}" dt="2024-01-09T15:41:28.954" v="54" actId="478"/>
          <ac:spMkLst>
            <pc:docMk/>
            <pc:sldMk cId="2779512966" sldId="318"/>
            <ac:spMk id="11" creationId="{6EBDE7DF-409A-5615-5194-4D6553E5B900}"/>
          </ac:spMkLst>
        </pc:spChg>
        <pc:graphicFrameChg chg="modGraphic">
          <ac:chgData name="Christian Glupker" userId="dd774609-0d33-4af1-8557-6550da144539" providerId="ADAL" clId="{92F44B89-E660-40AC-8F82-6239DE177740}" dt="2024-01-09T15:41:38.385" v="55" actId="2711"/>
          <ac:graphicFrameMkLst>
            <pc:docMk/>
            <pc:sldMk cId="2779512966" sldId="318"/>
            <ac:graphicFrameMk id="8" creationId="{7FACA1DD-BBE9-FAE9-8DD2-D8B873ACE7AF}"/>
          </ac:graphicFrameMkLst>
        </pc:graphicFrameChg>
      </pc:sldChg>
      <pc:sldChg chg="delSp mod">
        <pc:chgData name="Christian Glupker" userId="dd774609-0d33-4af1-8557-6550da144539" providerId="ADAL" clId="{92F44B89-E660-40AC-8F82-6239DE177740}" dt="2024-01-09T15:42:01.627" v="56" actId="478"/>
        <pc:sldMkLst>
          <pc:docMk/>
          <pc:sldMk cId="872395804" sldId="319"/>
        </pc:sldMkLst>
        <pc:spChg chg="del">
          <ac:chgData name="Christian Glupker" userId="dd774609-0d33-4af1-8557-6550da144539" providerId="ADAL" clId="{92F44B89-E660-40AC-8F82-6239DE177740}" dt="2024-01-09T15:42:01.627" v="56" actId="478"/>
          <ac:spMkLst>
            <pc:docMk/>
            <pc:sldMk cId="872395804" sldId="319"/>
            <ac:spMk id="11" creationId="{6EBDE7DF-409A-5615-5194-4D6553E5B900}"/>
          </ac:spMkLst>
        </pc:spChg>
      </pc:sldChg>
      <pc:sldChg chg="modSp mod">
        <pc:chgData name="Christian Glupker" userId="dd774609-0d33-4af1-8557-6550da144539" providerId="ADAL" clId="{92F44B89-E660-40AC-8F82-6239DE177740}" dt="2024-01-09T15:46:00.361" v="65" actId="2711"/>
        <pc:sldMkLst>
          <pc:docMk/>
          <pc:sldMk cId="1705523504" sldId="324"/>
        </pc:sldMkLst>
        <pc:graphicFrameChg chg="modGraphic">
          <ac:chgData name="Christian Glupker" userId="dd774609-0d33-4af1-8557-6550da144539" providerId="ADAL" clId="{92F44B89-E660-40AC-8F82-6239DE177740}" dt="2024-01-09T15:46:00.361" v="65" actId="2711"/>
          <ac:graphicFrameMkLst>
            <pc:docMk/>
            <pc:sldMk cId="1705523504" sldId="324"/>
            <ac:graphicFrameMk id="8" creationId="{5589FECA-FB3B-7318-D616-B4434A7887D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11EC6-388E-4A18-A3A1-0CA381293CA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FA85D-DD4C-4988-9373-96D7C4F5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FA85D-DD4C-4988-9373-96D7C4F5B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3282-E697-4341-B1C6-FF2DB6D8FB1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28D5-F73C-4275-B96E-0516AE3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9525" y="14287"/>
            <a:ext cx="12172950" cy="68437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444625"/>
            <a:ext cx="9658350" cy="215741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6768" y="1769219"/>
            <a:ext cx="8529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0" i="0" u="none" strike="noStrike" baseline="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Economic Impact of the Rapid City Regional Airport</a:t>
            </a:r>
            <a:endParaRPr lang="en-US" sz="5400" dirty="0">
              <a:solidFill>
                <a:srgbClr val="0D437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530" y="3840996"/>
            <a:ext cx="325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Christian Glupker </a:t>
            </a:r>
          </a:p>
          <a:p>
            <a:r>
              <a:rPr lang="en-US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Professor of Economics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7" y="4726285"/>
            <a:ext cx="3652837" cy="650661"/>
          </a:xfrm>
          <a:prstGeom prst="rect">
            <a:avLst/>
          </a:prstGeom>
        </p:spPr>
      </p:pic>
      <p:pic>
        <p:nvPicPr>
          <p:cNvPr id="6" name="Picture 5" descr="A blue sign with white text and a plane&#10;&#10;Description automatically generated">
            <a:extLst>
              <a:ext uri="{FF2B5EF4-FFF2-40B4-BE49-F238E27FC236}">
                <a16:creationId xmlns:a16="http://schemas.microsoft.com/office/drawing/2014/main" id="{95FEEB11-2CC3-5AA8-7E9E-BF2200C98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19" y="453817"/>
            <a:ext cx="2808034" cy="413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34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304" y="-59493"/>
            <a:ext cx="11289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Nonlocal Commercial Visitors-</a:t>
            </a:r>
          </a:p>
          <a:p>
            <a:r>
              <a:rPr lang="en-US" sz="44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Economic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0CF16AC-A817-E723-B73A-C991F477F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6839"/>
              </p:ext>
            </p:extLst>
          </p:nvPr>
        </p:nvGraphicFramePr>
        <p:xfrm>
          <a:off x="1444752" y="2121409"/>
          <a:ext cx="9674353" cy="3570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8540">
                  <a:extLst>
                    <a:ext uri="{9D8B030D-6E8A-4147-A177-3AD203B41FA5}">
                      <a16:colId xmlns:a16="http://schemas.microsoft.com/office/drawing/2014/main" val="2417674560"/>
                    </a:ext>
                  </a:extLst>
                </a:gridCol>
                <a:gridCol w="1611367">
                  <a:extLst>
                    <a:ext uri="{9D8B030D-6E8A-4147-A177-3AD203B41FA5}">
                      <a16:colId xmlns:a16="http://schemas.microsoft.com/office/drawing/2014/main" val="588087880"/>
                    </a:ext>
                  </a:extLst>
                </a:gridCol>
                <a:gridCol w="1629818">
                  <a:extLst>
                    <a:ext uri="{9D8B030D-6E8A-4147-A177-3AD203B41FA5}">
                      <a16:colId xmlns:a16="http://schemas.microsoft.com/office/drawing/2014/main" val="419704683"/>
                    </a:ext>
                  </a:extLst>
                </a:gridCol>
                <a:gridCol w="1629818">
                  <a:extLst>
                    <a:ext uri="{9D8B030D-6E8A-4147-A177-3AD203B41FA5}">
                      <a16:colId xmlns:a16="http://schemas.microsoft.com/office/drawing/2014/main" val="3036657338"/>
                    </a:ext>
                  </a:extLst>
                </a:gridCol>
                <a:gridCol w="1424810">
                  <a:extLst>
                    <a:ext uri="{9D8B030D-6E8A-4147-A177-3AD203B41FA5}">
                      <a16:colId xmlns:a16="http://schemas.microsoft.com/office/drawing/2014/main" val="4197013859"/>
                    </a:ext>
                  </a:extLst>
                </a:gridCol>
              </a:tblGrid>
              <a:tr h="853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Jobs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Labor Income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Value-Added (GDP)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4229959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 Impact 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1,050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$33M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$72M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$118M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0524742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Indirect Impact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211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$12M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$20M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$41M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49164644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Induced Impact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178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$10M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$17M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$30M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132707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Impact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1,439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$55M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$110M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$188M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4260225"/>
                  </a:ext>
                </a:extLst>
              </a:tr>
            </a:tbl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37A031F4-38FF-5FD5-5281-7C15C9F8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152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3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304" y="-59493"/>
            <a:ext cx="11289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Nonlocal Commercial Visitors-</a:t>
            </a:r>
          </a:p>
          <a:p>
            <a:r>
              <a:rPr lang="en-US" sz="44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Fiscal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37A031F4-38FF-5FD5-5281-7C15C9F8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152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BE020-E303-3F06-84EF-ABEFDDC1F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90277"/>
              </p:ext>
            </p:extLst>
          </p:nvPr>
        </p:nvGraphicFramePr>
        <p:xfrm>
          <a:off x="1057657" y="1737895"/>
          <a:ext cx="10390630" cy="400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062">
                  <a:extLst>
                    <a:ext uri="{9D8B030D-6E8A-4147-A177-3AD203B41FA5}">
                      <a16:colId xmlns:a16="http://schemas.microsoft.com/office/drawing/2014/main" val="928178715"/>
                    </a:ext>
                  </a:extLst>
                </a:gridCol>
                <a:gridCol w="2197265">
                  <a:extLst>
                    <a:ext uri="{9D8B030D-6E8A-4147-A177-3AD203B41FA5}">
                      <a16:colId xmlns:a16="http://schemas.microsoft.com/office/drawing/2014/main" val="1147178711"/>
                    </a:ext>
                  </a:extLst>
                </a:gridCol>
                <a:gridCol w="2162676">
                  <a:extLst>
                    <a:ext uri="{9D8B030D-6E8A-4147-A177-3AD203B41FA5}">
                      <a16:colId xmlns:a16="http://schemas.microsoft.com/office/drawing/2014/main" val="3443033964"/>
                    </a:ext>
                  </a:extLst>
                </a:gridCol>
                <a:gridCol w="1894941">
                  <a:extLst>
                    <a:ext uri="{9D8B030D-6E8A-4147-A177-3AD203B41FA5}">
                      <a16:colId xmlns:a16="http://schemas.microsoft.com/office/drawing/2014/main" val="3122413456"/>
                    </a:ext>
                  </a:extLst>
                </a:gridCol>
                <a:gridCol w="1803686">
                  <a:extLst>
                    <a:ext uri="{9D8B030D-6E8A-4147-A177-3AD203B41FA5}">
                      <a16:colId xmlns:a16="http://schemas.microsoft.com/office/drawing/2014/main" val="2844650812"/>
                    </a:ext>
                  </a:extLst>
                </a:gridCol>
              </a:tblGrid>
              <a:tr h="111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Municipalities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Special Districts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Dakota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3234763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 Impact 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$1,199,060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$1,380,426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$529,420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$3,733,515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5244519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Indirect Impact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$226,457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$260,702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$102,546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$725,332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2100966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Induced Impact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$212,603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$244,755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$95,692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$676,926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072480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Impact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$1,638,119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$1,885,883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$727,657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$5,135,772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366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5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Aviation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06194-EA96-E704-4DC8-F7C3BA440310}"/>
              </a:ext>
            </a:extLst>
          </p:cNvPr>
          <p:cNvSpPr txBox="1"/>
          <p:nvPr/>
        </p:nvSpPr>
        <p:spPr>
          <a:xfrm>
            <a:off x="571961" y="1510466"/>
            <a:ext cx="9932032" cy="414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 transfer method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Local vs. Itinerant vs. Transient GA flights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37,228 GA flights in 2022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81% are assumed itinerant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33% of itinerant are transient</a:t>
            </a:r>
          </a:p>
        </p:txBody>
      </p:sp>
    </p:spTree>
    <p:extLst>
      <p:ext uri="{BB962C8B-B14F-4D97-AF65-F5344CB8AC3E}">
        <p14:creationId xmlns:p14="http://schemas.microsoft.com/office/powerpoint/2010/main" val="34377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58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Aviation- Visitors and Spending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B362BA-0D8E-A7F8-6AFA-2D2789D21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92817"/>
              </p:ext>
            </p:extLst>
          </p:nvPr>
        </p:nvGraphicFramePr>
        <p:xfrm>
          <a:off x="1319491" y="1858926"/>
          <a:ext cx="9553017" cy="3292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9337">
                  <a:extLst>
                    <a:ext uri="{9D8B030D-6E8A-4147-A177-3AD203B41FA5}">
                      <a16:colId xmlns:a16="http://schemas.microsoft.com/office/drawing/2014/main" val="3880208360"/>
                    </a:ext>
                  </a:extLst>
                </a:gridCol>
                <a:gridCol w="2876840">
                  <a:extLst>
                    <a:ext uri="{9D8B030D-6E8A-4147-A177-3AD203B41FA5}">
                      <a16:colId xmlns:a16="http://schemas.microsoft.com/office/drawing/2014/main" val="958298386"/>
                    </a:ext>
                  </a:extLst>
                </a:gridCol>
                <a:gridCol w="2876840">
                  <a:extLst>
                    <a:ext uri="{9D8B030D-6E8A-4147-A177-3AD203B41FA5}">
                      <a16:colId xmlns:a16="http://schemas.microsoft.com/office/drawing/2014/main" val="4274814889"/>
                    </a:ext>
                  </a:extLst>
                </a:gridCol>
              </a:tblGrid>
              <a:tr h="65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Overnight visitors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Day visitors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6853112"/>
                  </a:ext>
                </a:extLst>
              </a:tr>
              <a:tr h="658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 visitors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56,013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27,588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6864378"/>
                  </a:ext>
                </a:extLst>
              </a:tr>
              <a:tr h="658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 visitor days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117,627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27,588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5854047"/>
                  </a:ext>
                </a:extLst>
              </a:tr>
              <a:tr h="658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 direct spending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$41.8M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$3.0M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4173902"/>
                  </a:ext>
                </a:extLst>
              </a:tr>
              <a:tr h="658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GA direct spending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$44.8M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760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50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58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Aviation- Economic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ACA1DD-BBE9-FAE9-8DD2-D8B873ACE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05650"/>
              </p:ext>
            </p:extLst>
          </p:nvPr>
        </p:nvGraphicFramePr>
        <p:xfrm>
          <a:off x="932688" y="1361141"/>
          <a:ext cx="10515600" cy="4520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790">
                  <a:extLst>
                    <a:ext uri="{9D8B030D-6E8A-4147-A177-3AD203B41FA5}">
                      <a16:colId xmlns:a16="http://schemas.microsoft.com/office/drawing/2014/main" val="1455561003"/>
                    </a:ext>
                  </a:extLst>
                </a:gridCol>
                <a:gridCol w="1752034">
                  <a:extLst>
                    <a:ext uri="{9D8B030D-6E8A-4147-A177-3AD203B41FA5}">
                      <a16:colId xmlns:a16="http://schemas.microsoft.com/office/drawing/2014/main" val="891933590"/>
                    </a:ext>
                  </a:extLst>
                </a:gridCol>
                <a:gridCol w="1771299">
                  <a:extLst>
                    <a:ext uri="{9D8B030D-6E8A-4147-A177-3AD203B41FA5}">
                      <a16:colId xmlns:a16="http://schemas.microsoft.com/office/drawing/2014/main" val="613236892"/>
                    </a:ext>
                  </a:extLst>
                </a:gridCol>
                <a:gridCol w="1771299">
                  <a:extLst>
                    <a:ext uri="{9D8B030D-6E8A-4147-A177-3AD203B41FA5}">
                      <a16:colId xmlns:a16="http://schemas.microsoft.com/office/drawing/2014/main" val="1920424776"/>
                    </a:ext>
                  </a:extLst>
                </a:gridCol>
                <a:gridCol w="1549178">
                  <a:extLst>
                    <a:ext uri="{9D8B030D-6E8A-4147-A177-3AD203B41FA5}">
                      <a16:colId xmlns:a16="http://schemas.microsoft.com/office/drawing/2014/main" val="2693180157"/>
                    </a:ext>
                  </a:extLst>
                </a:gridCol>
              </a:tblGrid>
              <a:tr h="823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Jobs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Labor Income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Value-Added (GDP)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2513720"/>
                  </a:ext>
                </a:extLst>
              </a:tr>
              <a:tr h="823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 Impact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420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$12M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$23M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$35M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0335531"/>
                  </a:ext>
                </a:extLst>
              </a:tr>
              <a:tr h="823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Indirect Impact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62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$3.5M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$5.8M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$12M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6466733"/>
                  </a:ext>
                </a:extLst>
              </a:tr>
              <a:tr h="823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Induced Impact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61 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$3.5M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$6.0M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$10M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7270"/>
                  </a:ext>
                </a:extLst>
              </a:tr>
              <a:tr h="823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Impact</a:t>
                      </a:r>
                      <a:endParaRPr lang="en-US" sz="16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543 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$19M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$34M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$58M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953243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40DF29A0-CBAD-D166-2619-74FCBF82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99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2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58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 Aviation- Fiscal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40DF29A0-CBAD-D166-2619-74FCBF82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99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58ACFE9-9D3D-7A02-A967-EED492E27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27694"/>
              </p:ext>
            </p:extLst>
          </p:nvPr>
        </p:nvGraphicFramePr>
        <p:xfrm>
          <a:off x="1057657" y="1737895"/>
          <a:ext cx="10390630" cy="400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062">
                  <a:extLst>
                    <a:ext uri="{9D8B030D-6E8A-4147-A177-3AD203B41FA5}">
                      <a16:colId xmlns:a16="http://schemas.microsoft.com/office/drawing/2014/main" val="928178715"/>
                    </a:ext>
                  </a:extLst>
                </a:gridCol>
                <a:gridCol w="2197265">
                  <a:extLst>
                    <a:ext uri="{9D8B030D-6E8A-4147-A177-3AD203B41FA5}">
                      <a16:colId xmlns:a16="http://schemas.microsoft.com/office/drawing/2014/main" val="1147178711"/>
                    </a:ext>
                  </a:extLst>
                </a:gridCol>
                <a:gridCol w="2162676">
                  <a:extLst>
                    <a:ext uri="{9D8B030D-6E8A-4147-A177-3AD203B41FA5}">
                      <a16:colId xmlns:a16="http://schemas.microsoft.com/office/drawing/2014/main" val="3443033964"/>
                    </a:ext>
                  </a:extLst>
                </a:gridCol>
                <a:gridCol w="1894941">
                  <a:extLst>
                    <a:ext uri="{9D8B030D-6E8A-4147-A177-3AD203B41FA5}">
                      <a16:colId xmlns:a16="http://schemas.microsoft.com/office/drawing/2014/main" val="3122413456"/>
                    </a:ext>
                  </a:extLst>
                </a:gridCol>
                <a:gridCol w="1803686">
                  <a:extLst>
                    <a:ext uri="{9D8B030D-6E8A-4147-A177-3AD203B41FA5}">
                      <a16:colId xmlns:a16="http://schemas.microsoft.com/office/drawing/2014/main" val="2844650812"/>
                    </a:ext>
                  </a:extLst>
                </a:gridCol>
              </a:tblGrid>
              <a:tr h="111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Municipalities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Special Districts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Dakota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3234763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Direct Impact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$427,615 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$492,295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$188,921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$1,324,229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5244519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Indirect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$66,142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$76,144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$29,909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$211,630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2100966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Induced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$72,865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$83,884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$32,796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$231,999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072480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Total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$566,622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$652,323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$251,626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$1,767,858 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366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2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58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Airport Operations: Economic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ACA1DD-BBE9-FAE9-8DD2-D8B873ACE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60404"/>
              </p:ext>
            </p:extLst>
          </p:nvPr>
        </p:nvGraphicFramePr>
        <p:xfrm>
          <a:off x="1152144" y="1541491"/>
          <a:ext cx="9674352" cy="3898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8047">
                  <a:extLst>
                    <a:ext uri="{9D8B030D-6E8A-4147-A177-3AD203B41FA5}">
                      <a16:colId xmlns:a16="http://schemas.microsoft.com/office/drawing/2014/main" val="1455561003"/>
                    </a:ext>
                  </a:extLst>
                </a:gridCol>
                <a:gridCol w="1611871">
                  <a:extLst>
                    <a:ext uri="{9D8B030D-6E8A-4147-A177-3AD203B41FA5}">
                      <a16:colId xmlns:a16="http://schemas.microsoft.com/office/drawing/2014/main" val="891933590"/>
                    </a:ext>
                  </a:extLst>
                </a:gridCol>
                <a:gridCol w="1629595">
                  <a:extLst>
                    <a:ext uri="{9D8B030D-6E8A-4147-A177-3AD203B41FA5}">
                      <a16:colId xmlns:a16="http://schemas.microsoft.com/office/drawing/2014/main" val="613236892"/>
                    </a:ext>
                  </a:extLst>
                </a:gridCol>
                <a:gridCol w="1629595">
                  <a:extLst>
                    <a:ext uri="{9D8B030D-6E8A-4147-A177-3AD203B41FA5}">
                      <a16:colId xmlns:a16="http://schemas.microsoft.com/office/drawing/2014/main" val="1920424776"/>
                    </a:ext>
                  </a:extLst>
                </a:gridCol>
                <a:gridCol w="1425244">
                  <a:extLst>
                    <a:ext uri="{9D8B030D-6E8A-4147-A177-3AD203B41FA5}">
                      <a16:colId xmlns:a16="http://schemas.microsoft.com/office/drawing/2014/main" val="2693180157"/>
                    </a:ext>
                  </a:extLst>
                </a:gridCol>
              </a:tblGrid>
              <a:tr h="659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Jobs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Labor Income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Value-Added (GDP)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2513720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Direct Impact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                            33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$2.6M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$3.3M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$2.9M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0335531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Indirect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                              0 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6466733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Induced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                            10 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$568,000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$978,000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$1.7M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7270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Total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43                            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$3.1M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$4.2M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$4.6M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953243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40DF29A0-CBAD-D166-2619-74FCBF82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99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1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58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Airport Operations - Fiscal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40DF29A0-CBAD-D166-2619-74FCBF82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99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58ACFE9-9D3D-7A02-A967-EED492E27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01522"/>
              </p:ext>
            </p:extLst>
          </p:nvPr>
        </p:nvGraphicFramePr>
        <p:xfrm>
          <a:off x="1057657" y="1737895"/>
          <a:ext cx="10390630" cy="400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062">
                  <a:extLst>
                    <a:ext uri="{9D8B030D-6E8A-4147-A177-3AD203B41FA5}">
                      <a16:colId xmlns:a16="http://schemas.microsoft.com/office/drawing/2014/main" val="928178715"/>
                    </a:ext>
                  </a:extLst>
                </a:gridCol>
                <a:gridCol w="2197265">
                  <a:extLst>
                    <a:ext uri="{9D8B030D-6E8A-4147-A177-3AD203B41FA5}">
                      <a16:colId xmlns:a16="http://schemas.microsoft.com/office/drawing/2014/main" val="1147178711"/>
                    </a:ext>
                  </a:extLst>
                </a:gridCol>
                <a:gridCol w="2162676">
                  <a:extLst>
                    <a:ext uri="{9D8B030D-6E8A-4147-A177-3AD203B41FA5}">
                      <a16:colId xmlns:a16="http://schemas.microsoft.com/office/drawing/2014/main" val="3443033964"/>
                    </a:ext>
                  </a:extLst>
                </a:gridCol>
                <a:gridCol w="1894941">
                  <a:extLst>
                    <a:ext uri="{9D8B030D-6E8A-4147-A177-3AD203B41FA5}">
                      <a16:colId xmlns:a16="http://schemas.microsoft.com/office/drawing/2014/main" val="3122413456"/>
                    </a:ext>
                  </a:extLst>
                </a:gridCol>
                <a:gridCol w="1803686">
                  <a:extLst>
                    <a:ext uri="{9D8B030D-6E8A-4147-A177-3AD203B41FA5}">
                      <a16:colId xmlns:a16="http://schemas.microsoft.com/office/drawing/2014/main" val="2844650812"/>
                    </a:ext>
                  </a:extLst>
                </a:gridCol>
              </a:tblGrid>
              <a:tr h="111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Municipalities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Special Districts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Dakota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3234763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1 - Direct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$0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$1,040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$9,260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5244519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2 - Indirect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$0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$0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$0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$0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2100966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3 - Induced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$11,912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$13,713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$5,361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$37,923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072480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 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Total Impact</a:t>
                      </a: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$11,914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$13,713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$6,401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$47,182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366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7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58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Capital Spending: Economic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ACA1DD-BBE9-FAE9-8DD2-D8B873ACE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79569"/>
              </p:ext>
            </p:extLst>
          </p:nvPr>
        </p:nvGraphicFramePr>
        <p:xfrm>
          <a:off x="1152144" y="1541491"/>
          <a:ext cx="9674352" cy="3862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8047">
                  <a:extLst>
                    <a:ext uri="{9D8B030D-6E8A-4147-A177-3AD203B41FA5}">
                      <a16:colId xmlns:a16="http://schemas.microsoft.com/office/drawing/2014/main" val="1455561003"/>
                    </a:ext>
                  </a:extLst>
                </a:gridCol>
                <a:gridCol w="1611871">
                  <a:extLst>
                    <a:ext uri="{9D8B030D-6E8A-4147-A177-3AD203B41FA5}">
                      <a16:colId xmlns:a16="http://schemas.microsoft.com/office/drawing/2014/main" val="891933590"/>
                    </a:ext>
                  </a:extLst>
                </a:gridCol>
                <a:gridCol w="1629595">
                  <a:extLst>
                    <a:ext uri="{9D8B030D-6E8A-4147-A177-3AD203B41FA5}">
                      <a16:colId xmlns:a16="http://schemas.microsoft.com/office/drawing/2014/main" val="613236892"/>
                    </a:ext>
                  </a:extLst>
                </a:gridCol>
                <a:gridCol w="1629595">
                  <a:extLst>
                    <a:ext uri="{9D8B030D-6E8A-4147-A177-3AD203B41FA5}">
                      <a16:colId xmlns:a16="http://schemas.microsoft.com/office/drawing/2014/main" val="1920424776"/>
                    </a:ext>
                  </a:extLst>
                </a:gridCol>
                <a:gridCol w="1425244">
                  <a:extLst>
                    <a:ext uri="{9D8B030D-6E8A-4147-A177-3AD203B41FA5}">
                      <a16:colId xmlns:a16="http://schemas.microsoft.com/office/drawing/2014/main" val="2693180157"/>
                    </a:ext>
                  </a:extLst>
                </a:gridCol>
              </a:tblGrid>
              <a:tr h="659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Jobs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Labor Income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Value-Added (GDP)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2513720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Direct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39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$2.3M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$2.4M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$4.5M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0335531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Indirect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6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$399,000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$677,000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$1.4M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6466733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Induced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11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$635,000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$1.1M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$1.9M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7270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Total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56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$3.4M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$4.1M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$7.8M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953243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40DF29A0-CBAD-D166-2619-74FCBF82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99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9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58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Capital Spending- Fiscal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40DF29A0-CBAD-D166-2619-74FCBF82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99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58ACFE9-9D3D-7A02-A967-EED492E27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04608"/>
              </p:ext>
            </p:extLst>
          </p:nvPr>
        </p:nvGraphicFramePr>
        <p:xfrm>
          <a:off x="1057657" y="1737895"/>
          <a:ext cx="10390630" cy="400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062">
                  <a:extLst>
                    <a:ext uri="{9D8B030D-6E8A-4147-A177-3AD203B41FA5}">
                      <a16:colId xmlns:a16="http://schemas.microsoft.com/office/drawing/2014/main" val="928178715"/>
                    </a:ext>
                  </a:extLst>
                </a:gridCol>
                <a:gridCol w="2197265">
                  <a:extLst>
                    <a:ext uri="{9D8B030D-6E8A-4147-A177-3AD203B41FA5}">
                      <a16:colId xmlns:a16="http://schemas.microsoft.com/office/drawing/2014/main" val="1147178711"/>
                    </a:ext>
                  </a:extLst>
                </a:gridCol>
                <a:gridCol w="2162676">
                  <a:extLst>
                    <a:ext uri="{9D8B030D-6E8A-4147-A177-3AD203B41FA5}">
                      <a16:colId xmlns:a16="http://schemas.microsoft.com/office/drawing/2014/main" val="3443033964"/>
                    </a:ext>
                  </a:extLst>
                </a:gridCol>
                <a:gridCol w="1894941">
                  <a:extLst>
                    <a:ext uri="{9D8B030D-6E8A-4147-A177-3AD203B41FA5}">
                      <a16:colId xmlns:a16="http://schemas.microsoft.com/office/drawing/2014/main" val="3122413456"/>
                    </a:ext>
                  </a:extLst>
                </a:gridCol>
                <a:gridCol w="1803686">
                  <a:extLst>
                    <a:ext uri="{9D8B030D-6E8A-4147-A177-3AD203B41FA5}">
                      <a16:colId xmlns:a16="http://schemas.microsoft.com/office/drawing/2014/main" val="2844650812"/>
                    </a:ext>
                  </a:extLst>
                </a:gridCol>
              </a:tblGrid>
              <a:tr h="111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Municipalities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Special Districts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Dakota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3234763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Direct Impact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$5,428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$6,246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$3,316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$23,813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5244519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Indirect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$9,482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$10,916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$4,245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$29,900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2100966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Induced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$13,274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$15,282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$5,975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$42,272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072480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Total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$28,183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$32,443 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$13,537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$95,985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366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63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r="20180" b="208"/>
          <a:stretch/>
        </p:blipFill>
        <p:spPr>
          <a:xfrm>
            <a:off x="19050" y="-3858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Scope of 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7" y="1426423"/>
            <a:ext cx="10317506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The economic impact of RAP on Pennington County.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A comparison to the 2020 South Dakota Economic Impact Study for RAP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A comparison to the impact of other airports on their respective communities.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A measure of significance to specific industries.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 Tenants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315" y="1328737"/>
            <a:ext cx="10072460" cy="456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survey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Number of employees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Annual payroll expense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Past and future construction projects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Dependency on airport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D437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3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9906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 Tenants – </a:t>
            </a:r>
            <a:r>
              <a:rPr lang="en-US" sz="4800" dirty="0" err="1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Econonic</a:t>
            </a:r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D38EFD-E144-133B-0B67-0D25E88E5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61698"/>
              </p:ext>
            </p:extLst>
          </p:nvPr>
        </p:nvGraphicFramePr>
        <p:xfrm>
          <a:off x="1152144" y="1541491"/>
          <a:ext cx="9674352" cy="3862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8047">
                  <a:extLst>
                    <a:ext uri="{9D8B030D-6E8A-4147-A177-3AD203B41FA5}">
                      <a16:colId xmlns:a16="http://schemas.microsoft.com/office/drawing/2014/main" val="1455561003"/>
                    </a:ext>
                  </a:extLst>
                </a:gridCol>
                <a:gridCol w="1611871">
                  <a:extLst>
                    <a:ext uri="{9D8B030D-6E8A-4147-A177-3AD203B41FA5}">
                      <a16:colId xmlns:a16="http://schemas.microsoft.com/office/drawing/2014/main" val="891933590"/>
                    </a:ext>
                  </a:extLst>
                </a:gridCol>
                <a:gridCol w="1629595">
                  <a:extLst>
                    <a:ext uri="{9D8B030D-6E8A-4147-A177-3AD203B41FA5}">
                      <a16:colId xmlns:a16="http://schemas.microsoft.com/office/drawing/2014/main" val="613236892"/>
                    </a:ext>
                  </a:extLst>
                </a:gridCol>
                <a:gridCol w="1629595">
                  <a:extLst>
                    <a:ext uri="{9D8B030D-6E8A-4147-A177-3AD203B41FA5}">
                      <a16:colId xmlns:a16="http://schemas.microsoft.com/office/drawing/2014/main" val="1920424776"/>
                    </a:ext>
                  </a:extLst>
                </a:gridCol>
                <a:gridCol w="1425244">
                  <a:extLst>
                    <a:ext uri="{9D8B030D-6E8A-4147-A177-3AD203B41FA5}">
                      <a16:colId xmlns:a16="http://schemas.microsoft.com/office/drawing/2014/main" val="2693180157"/>
                    </a:ext>
                  </a:extLst>
                </a:gridCol>
              </a:tblGrid>
              <a:tr h="659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Jobs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Labor Income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Value-Added (GDP)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2513720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Direct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423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$19M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$65M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$135M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0335531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Indirect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249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$12M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$21M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$40M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6466733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Induced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124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$7.1M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$12M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$21M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7270"/>
                  </a:ext>
                </a:extLst>
              </a:tr>
              <a:tr h="659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Total Impact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796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$38M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$99M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$196M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9532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81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9906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Business Tenants – Fiscal 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73149C-B859-23FA-5A7D-F59547DBA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17830"/>
              </p:ext>
            </p:extLst>
          </p:nvPr>
        </p:nvGraphicFramePr>
        <p:xfrm>
          <a:off x="1057657" y="1737895"/>
          <a:ext cx="10390630" cy="400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062">
                  <a:extLst>
                    <a:ext uri="{9D8B030D-6E8A-4147-A177-3AD203B41FA5}">
                      <a16:colId xmlns:a16="http://schemas.microsoft.com/office/drawing/2014/main" val="928178715"/>
                    </a:ext>
                  </a:extLst>
                </a:gridCol>
                <a:gridCol w="2197265">
                  <a:extLst>
                    <a:ext uri="{9D8B030D-6E8A-4147-A177-3AD203B41FA5}">
                      <a16:colId xmlns:a16="http://schemas.microsoft.com/office/drawing/2014/main" val="1147178711"/>
                    </a:ext>
                  </a:extLst>
                </a:gridCol>
                <a:gridCol w="2162676">
                  <a:extLst>
                    <a:ext uri="{9D8B030D-6E8A-4147-A177-3AD203B41FA5}">
                      <a16:colId xmlns:a16="http://schemas.microsoft.com/office/drawing/2014/main" val="3443033964"/>
                    </a:ext>
                  </a:extLst>
                </a:gridCol>
                <a:gridCol w="1894941">
                  <a:extLst>
                    <a:ext uri="{9D8B030D-6E8A-4147-A177-3AD203B41FA5}">
                      <a16:colId xmlns:a16="http://schemas.microsoft.com/office/drawing/2014/main" val="3122413456"/>
                    </a:ext>
                  </a:extLst>
                </a:gridCol>
                <a:gridCol w="1803686">
                  <a:extLst>
                    <a:ext uri="{9D8B030D-6E8A-4147-A177-3AD203B41FA5}">
                      <a16:colId xmlns:a16="http://schemas.microsoft.com/office/drawing/2014/main" val="2844650812"/>
                    </a:ext>
                  </a:extLst>
                </a:gridCol>
              </a:tblGrid>
              <a:tr h="111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Municipalities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Special Districts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Dakota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3234763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Direct Impact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$2,192,265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$2,523,908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$951,487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$6,645,398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5244519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Indirect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$459,318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$528,794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$202,451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$1,414,818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2100966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Induced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$148,049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$170,438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$66,643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$471,474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072480"/>
                  </a:ext>
                </a:extLst>
              </a:tr>
              <a:tr h="6951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Total Impact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$2,799,631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$3,223,140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$1,220,580 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entury Schoolbook" panose="02040604050505020304" pitchFamily="18" charset="0"/>
                        </a:rPr>
                        <a:t>$8,531,691 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366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32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84" y="1825625"/>
            <a:ext cx="5010631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67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Economic and Fiscal Impact: All 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927C2B-6A42-EE27-F945-80D86037E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84207"/>
              </p:ext>
            </p:extLst>
          </p:nvPr>
        </p:nvGraphicFramePr>
        <p:xfrm>
          <a:off x="1341119" y="1625709"/>
          <a:ext cx="9509759" cy="3031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9529">
                  <a:extLst>
                    <a:ext uri="{9D8B030D-6E8A-4147-A177-3AD203B41FA5}">
                      <a16:colId xmlns:a16="http://schemas.microsoft.com/office/drawing/2014/main" val="405603493"/>
                    </a:ext>
                  </a:extLst>
                </a:gridCol>
                <a:gridCol w="1568050">
                  <a:extLst>
                    <a:ext uri="{9D8B030D-6E8A-4147-A177-3AD203B41FA5}">
                      <a16:colId xmlns:a16="http://schemas.microsoft.com/office/drawing/2014/main" val="1382118813"/>
                    </a:ext>
                  </a:extLst>
                </a:gridCol>
                <a:gridCol w="1660287">
                  <a:extLst>
                    <a:ext uri="{9D8B030D-6E8A-4147-A177-3AD203B41FA5}">
                      <a16:colId xmlns:a16="http://schemas.microsoft.com/office/drawing/2014/main" val="3456322488"/>
                    </a:ext>
                  </a:extLst>
                </a:gridCol>
                <a:gridCol w="1475811">
                  <a:extLst>
                    <a:ext uri="{9D8B030D-6E8A-4147-A177-3AD203B41FA5}">
                      <a16:colId xmlns:a16="http://schemas.microsoft.com/office/drawing/2014/main" val="740583723"/>
                    </a:ext>
                  </a:extLst>
                </a:gridCol>
                <a:gridCol w="1116082">
                  <a:extLst>
                    <a:ext uri="{9D8B030D-6E8A-4147-A177-3AD203B41FA5}">
                      <a16:colId xmlns:a16="http://schemas.microsoft.com/office/drawing/2014/main" val="335025001"/>
                    </a:ext>
                  </a:extLst>
                </a:gridCol>
              </a:tblGrid>
              <a:tr h="79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Jobs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Labor Income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Value-Added (GDP)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7808854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Commercial visitors 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1,439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$55M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$110M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$188M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48356695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General aviation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543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$19M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$34M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$58M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6366710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RAP operations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$3.1M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$4.2M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$4.6M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35355700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RAP capital investments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$3.4M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$4.1M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$7.8M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9515534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RAP business tenants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796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$38M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$99M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$196M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226095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Impact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2,877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$119M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$251M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$456M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00137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474871A-B3E2-9A0A-3DCB-0CF7E0DDD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699493"/>
              </p:ext>
            </p:extLst>
          </p:nvPr>
        </p:nvGraphicFramePr>
        <p:xfrm>
          <a:off x="419100" y="5168028"/>
          <a:ext cx="11441206" cy="1493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7851">
                  <a:extLst>
                    <a:ext uri="{9D8B030D-6E8A-4147-A177-3AD203B41FA5}">
                      <a16:colId xmlns:a16="http://schemas.microsoft.com/office/drawing/2014/main" val="1708973828"/>
                    </a:ext>
                  </a:extLst>
                </a:gridCol>
                <a:gridCol w="2344561">
                  <a:extLst>
                    <a:ext uri="{9D8B030D-6E8A-4147-A177-3AD203B41FA5}">
                      <a16:colId xmlns:a16="http://schemas.microsoft.com/office/drawing/2014/main" val="2228901032"/>
                    </a:ext>
                  </a:extLst>
                </a:gridCol>
                <a:gridCol w="2456206">
                  <a:extLst>
                    <a:ext uri="{9D8B030D-6E8A-4147-A177-3AD203B41FA5}">
                      <a16:colId xmlns:a16="http://schemas.microsoft.com/office/drawing/2014/main" val="1432081158"/>
                    </a:ext>
                  </a:extLst>
                </a:gridCol>
                <a:gridCol w="2086535">
                  <a:extLst>
                    <a:ext uri="{9D8B030D-6E8A-4147-A177-3AD203B41FA5}">
                      <a16:colId xmlns:a16="http://schemas.microsoft.com/office/drawing/2014/main" val="2992910992"/>
                    </a:ext>
                  </a:extLst>
                </a:gridCol>
                <a:gridCol w="1986053">
                  <a:extLst>
                    <a:ext uri="{9D8B030D-6E8A-4147-A177-3AD203B41FA5}">
                      <a16:colId xmlns:a16="http://schemas.microsoft.com/office/drawing/2014/main" val="3940415257"/>
                    </a:ext>
                  </a:extLst>
                </a:gridCol>
              </a:tblGrid>
              <a:tr h="656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Municipalities</a:t>
                      </a:r>
                      <a:endParaRPr lang="en-US" sz="20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Sub-County: Special Districts</a:t>
                      </a:r>
                      <a:endParaRPr lang="en-US" sz="20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20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South Dakota</a:t>
                      </a:r>
                      <a:endParaRPr lang="en-US" sz="20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3902476"/>
                  </a:ext>
                </a:extLst>
              </a:tr>
              <a:tr h="41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Fiscal Impact</a:t>
                      </a:r>
                      <a:endParaRPr lang="en-US" sz="20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$5,044,470</a:t>
                      </a:r>
                      <a:endParaRPr lang="en-US" sz="20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$5,807,502</a:t>
                      </a:r>
                      <a:endParaRPr lang="en-US" sz="20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$2,219,801</a:t>
                      </a:r>
                      <a:endParaRPr lang="en-US" sz="20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$15,578,488</a:t>
                      </a:r>
                      <a:endParaRPr lang="en-US" sz="20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53433264"/>
                  </a:ext>
                </a:extLst>
              </a:tr>
              <a:tr h="41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169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30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84" y="1825625"/>
            <a:ext cx="5010631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67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Comparison to 2020 Study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89FECA-FB3B-7318-D616-B4434A788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63290"/>
              </p:ext>
            </p:extLst>
          </p:nvPr>
        </p:nvGraphicFramePr>
        <p:xfrm>
          <a:off x="1280160" y="1314451"/>
          <a:ext cx="8513064" cy="536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0946">
                  <a:extLst>
                    <a:ext uri="{9D8B030D-6E8A-4147-A177-3AD203B41FA5}">
                      <a16:colId xmlns:a16="http://schemas.microsoft.com/office/drawing/2014/main" val="3670923871"/>
                    </a:ext>
                  </a:extLst>
                </a:gridCol>
                <a:gridCol w="2354727">
                  <a:extLst>
                    <a:ext uri="{9D8B030D-6E8A-4147-A177-3AD203B41FA5}">
                      <a16:colId xmlns:a16="http://schemas.microsoft.com/office/drawing/2014/main" val="768488183"/>
                    </a:ext>
                  </a:extLst>
                </a:gridCol>
                <a:gridCol w="166569">
                  <a:extLst>
                    <a:ext uri="{9D8B030D-6E8A-4147-A177-3AD203B41FA5}">
                      <a16:colId xmlns:a16="http://schemas.microsoft.com/office/drawing/2014/main" val="2779373048"/>
                    </a:ext>
                  </a:extLst>
                </a:gridCol>
                <a:gridCol w="2050822">
                  <a:extLst>
                    <a:ext uri="{9D8B030D-6E8A-4147-A177-3AD203B41FA5}">
                      <a16:colId xmlns:a16="http://schemas.microsoft.com/office/drawing/2014/main" val="990849494"/>
                    </a:ext>
                  </a:extLst>
                </a:gridCol>
              </a:tblGrid>
              <a:tr h="18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extLst>
                  <a:ext uri="{0D108BD9-81ED-4DB2-BD59-A6C34878D82A}">
                    <a16:rowId xmlns:a16="http://schemas.microsoft.com/office/drawing/2014/main" val="2712780846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Economic Impact: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RAP 2023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RAP 2020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300129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 spending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$295M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$205M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3371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Economic activity (output)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$455M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$337M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54488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Earnings (payroll)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$119M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$113M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78729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Employment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2,877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2,869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09894"/>
                  </a:ext>
                </a:extLst>
              </a:tr>
              <a:tr h="315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Commercial Visitors &amp; General Aviation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26914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 spending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$153M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$107M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096805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Economic activity (output)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$246M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$165M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2098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Earnings (payroll)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$74M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$50M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95298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Employment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1,982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1,707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19218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Capital Investments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472819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 spending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$4.5M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$3.7M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77127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$7.8M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$6.2M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871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Earnings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$3.4M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$2.1M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93946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Employment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00506"/>
                  </a:ext>
                </a:extLst>
              </a:tr>
              <a:tr h="315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Airport Operations &amp; Business Tenants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319131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Direct spending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$138M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$89M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718016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Output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$201M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$158M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02445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Earnings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$41M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$58M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84826"/>
                  </a:ext>
                </a:extLst>
              </a:tr>
              <a:tr h="23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Employment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839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1,044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313074"/>
                  </a:ext>
                </a:extLst>
              </a:tr>
              <a:tr h="186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58420" marR="58420" marT="0" marB="0" anchor="b"/>
                </a:tc>
                <a:extLst>
                  <a:ext uri="{0D108BD9-81ED-4DB2-BD59-A6C34878D82A}">
                    <a16:rowId xmlns:a16="http://schemas.microsoft.com/office/drawing/2014/main" val="318223499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27D33156-966C-1D3E-A8DD-FE208BC0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63610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of Methodology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764" y="1511337"/>
            <a:ext cx="9887003" cy="446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Impact categories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Commercial visitors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General aviation visitors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Airport operations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Airport capital investment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D437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entury Schoolbook" panose="02040604050505020304" pitchFamily="18" charset="0"/>
              </a:rPr>
              <a:t>Airport business tenants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D4371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63610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 of Methodology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314" y="1512997"/>
            <a:ext cx="9887003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Defining the economic region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Economic Model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 impact (direct spending)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Indirect impact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Induced impact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Output, labor income, value-added, and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591B0-4F7E-955A-A38F-5377ED115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55" y="1546299"/>
            <a:ext cx="3944286" cy="3208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5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Commercial Visitors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653" y="1658159"/>
            <a:ext cx="1064214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October 2022 to October 2023: Wi-Fi intercept survey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8,836 Survey Requests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7,537 Usable surveys</a:t>
            </a:r>
          </a:p>
        </p:txBody>
      </p:sp>
    </p:spTree>
    <p:extLst>
      <p:ext uri="{BB962C8B-B14F-4D97-AF65-F5344CB8AC3E}">
        <p14:creationId xmlns:p14="http://schemas.microsoft.com/office/powerpoint/2010/main" val="31423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Kulacino" pitchFamily="2" charset="0"/>
              </a:rPr>
              <a:t>Visitor Surveys – Sampling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C0DA21-3880-443D-92AB-93D8485A9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2" y="196887"/>
            <a:ext cx="11500295" cy="6543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44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84" y="1825625"/>
            <a:ext cx="5010631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Defining a Visitor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5" y="1939903"/>
            <a:ext cx="3738785" cy="37387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9106" y="1458514"/>
            <a:ext cx="521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D4371"/>
                </a:solidFill>
                <a:latin typeface="Century Schoolbook" panose="02040604050505020304" pitchFamily="18" charset="0"/>
              </a:rPr>
              <a:t>Local Visitor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344" y="4187962"/>
            <a:ext cx="529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D4371"/>
                </a:solidFill>
                <a:latin typeface="Century Schoolbook" panose="02040604050505020304" pitchFamily="18" charset="0"/>
              </a:rPr>
              <a:t>Nonlocal Visitor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D4371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265735" y="1858926"/>
            <a:ext cx="1722211" cy="88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265735" y="3809295"/>
            <a:ext cx="1712686" cy="757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5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1905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7" y="196887"/>
            <a:ext cx="1051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Nonlocal Commercial Visitors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F8F65B-158D-F13B-DD2C-5CE8B12CD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79808"/>
              </p:ext>
            </p:extLst>
          </p:nvPr>
        </p:nvGraphicFramePr>
        <p:xfrm>
          <a:off x="2496313" y="1959503"/>
          <a:ext cx="7543800" cy="3406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29258594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60992210"/>
                    </a:ext>
                  </a:extLst>
                </a:gridCol>
              </a:tblGrid>
              <a:tr h="56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Pennington County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3356810"/>
                  </a:ext>
                </a:extLst>
              </a:tr>
              <a:tr h="567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 Total enplaned passengers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338,458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6930429"/>
                  </a:ext>
                </a:extLst>
              </a:tr>
              <a:tr h="567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of nonlocal passengers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63.2%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7639916"/>
                  </a:ext>
                </a:extLst>
              </a:tr>
              <a:tr h="567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number of nonlocal passengers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213,978</a:t>
                      </a:r>
                      <a:endParaRPr lang="en-US" sz="1400" b="1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3844910"/>
                  </a:ext>
                </a:extLst>
              </a:tr>
              <a:tr h="567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average number of nights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3.63</a:t>
                      </a:r>
                      <a:endParaRPr lang="en-US" sz="14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38001082"/>
                  </a:ext>
                </a:extLst>
              </a:tr>
              <a:tr h="567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number of nonlocal visitor days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776,740</a:t>
                      </a:r>
                      <a:endParaRPr lang="en-US" sz="1400" b="1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993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18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0180" b="208"/>
          <a:stretch/>
        </p:blipFill>
        <p:spPr>
          <a:xfrm>
            <a:off x="0" y="14287"/>
            <a:ext cx="12172950" cy="6843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" y="1"/>
            <a:ext cx="12172950" cy="131445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736" y="196887"/>
            <a:ext cx="11289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D4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Nonlocal Commercial Visitors- Spending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5949477"/>
            <a:ext cx="3652837" cy="65066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9B1797-EBF6-2BDA-EF10-2D9DBEC67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68861"/>
              </p:ext>
            </p:extLst>
          </p:nvPr>
        </p:nvGraphicFramePr>
        <p:xfrm>
          <a:off x="2272379" y="4416111"/>
          <a:ext cx="7799832" cy="977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9098">
                  <a:extLst>
                    <a:ext uri="{9D8B030D-6E8A-4147-A177-3AD203B41FA5}">
                      <a16:colId xmlns:a16="http://schemas.microsoft.com/office/drawing/2014/main" val="3377875595"/>
                    </a:ext>
                  </a:extLst>
                </a:gridCol>
                <a:gridCol w="2310734">
                  <a:extLst>
                    <a:ext uri="{9D8B030D-6E8A-4147-A177-3AD203B41FA5}">
                      <a16:colId xmlns:a16="http://schemas.microsoft.com/office/drawing/2014/main" val="1227792762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Spending details</a:t>
                      </a:r>
                      <a:endParaRPr lang="en-US" sz="120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9406136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Average spending per person, per day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$197.00</a:t>
                      </a:r>
                      <a:endParaRPr lang="en-US" sz="12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227252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direct spending from nonlocal visitors</a:t>
                      </a:r>
                      <a:endParaRPr lang="en-US" sz="1400" b="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$153M</a:t>
                      </a:r>
                      <a:endParaRPr lang="en-US" sz="1200" dirty="0">
                        <a:solidFill>
                          <a:srgbClr val="41475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entury Schoolbook" panose="020406040505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75643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061596-901A-386B-C27C-1DA78E78C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94419"/>
              </p:ext>
            </p:extLst>
          </p:nvPr>
        </p:nvGraphicFramePr>
        <p:xfrm>
          <a:off x="3683540" y="1514475"/>
          <a:ext cx="4977511" cy="257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8515">
                  <a:extLst>
                    <a:ext uri="{9D8B030D-6E8A-4147-A177-3AD203B41FA5}">
                      <a16:colId xmlns:a16="http://schemas.microsoft.com/office/drawing/2014/main" val="2989091409"/>
                    </a:ext>
                  </a:extLst>
                </a:gridCol>
                <a:gridCol w="2478996">
                  <a:extLst>
                    <a:ext uri="{9D8B030D-6E8A-4147-A177-3AD203B41FA5}">
                      <a16:colId xmlns:a16="http://schemas.microsoft.com/office/drawing/2014/main" val="66000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Spending PPPD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Spending PPPD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7103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$56.11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3141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Lodging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$81.99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747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Transportation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$35.99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4436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Retail Spending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$13.12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425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Gear Rental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$1.91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9630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Other Spending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$7.88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724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$197.00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4509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1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1080</Words>
  <Application>Microsoft Office PowerPoint</Application>
  <PresentationFormat>Widescreen</PresentationFormat>
  <Paragraphs>474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Century Schoolbook</vt:lpstr>
      <vt:lpstr>Kulacino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Foxcat</dc:creator>
  <cp:lastModifiedBy>Christian Glupker</cp:lastModifiedBy>
  <cp:revision>28</cp:revision>
  <dcterms:created xsi:type="dcterms:W3CDTF">2016-10-10T20:12:02Z</dcterms:created>
  <dcterms:modified xsi:type="dcterms:W3CDTF">2024-01-09T15:46:07Z</dcterms:modified>
</cp:coreProperties>
</file>